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352" r:id="rId3"/>
    <p:sldId id="259" r:id="rId4"/>
    <p:sldId id="343" r:id="rId5"/>
    <p:sldId id="328" r:id="rId6"/>
    <p:sldId id="339" r:id="rId7"/>
    <p:sldId id="347" r:id="rId8"/>
    <p:sldId id="273" r:id="rId9"/>
    <p:sldId id="331" r:id="rId10"/>
    <p:sldId id="354" r:id="rId11"/>
    <p:sldId id="274" r:id="rId12"/>
    <p:sldId id="350" r:id="rId13"/>
    <p:sldId id="279" r:id="rId14"/>
    <p:sldId id="287" r:id="rId15"/>
    <p:sldId id="342" r:id="rId16"/>
    <p:sldId id="310" r:id="rId17"/>
    <p:sldId id="275" r:id="rId18"/>
    <p:sldId id="355" r:id="rId19"/>
    <p:sldId id="359" r:id="rId20"/>
    <p:sldId id="360" r:id="rId21"/>
    <p:sldId id="276" r:id="rId22"/>
    <p:sldId id="337" r:id="rId23"/>
    <p:sldId id="356" r:id="rId24"/>
    <p:sldId id="357" r:id="rId25"/>
    <p:sldId id="345" r:id="rId26"/>
    <p:sldId id="361" r:id="rId27"/>
  </p:sldIdLst>
  <p:sldSz cx="12192000" cy="6858000"/>
  <p:notesSz cx="6858000" cy="9144000"/>
  <p:embeddedFontLst>
    <p:embeddedFont>
      <p:font typeface="KoPubWorld돋움체_Pro Bold" panose="020B0600000101010101" charset="-127"/>
      <p:bold r:id="rId29"/>
    </p:embeddedFont>
    <p:embeddedFont>
      <p:font typeface="KoPubWorld돋움체_Pro Light" panose="020B0600000101010101" charset="-127"/>
      <p:regular r:id="rId30"/>
    </p:embeddedFont>
    <p:embeddedFont>
      <p:font typeface="KoPubWorld돋움체_Pro Medium" panose="020B0600000101010101" charset="-127"/>
      <p:regular r:id="rId31"/>
    </p:embeddedFont>
    <p:embeddedFont>
      <p:font typeface="KoPubWorld돋움체 Bold" panose="00000800000000000000" pitchFamily="2" charset="-127"/>
      <p:bold r:id="rId32"/>
    </p:embeddedFont>
    <p:embeddedFont>
      <p:font typeface="KoPubWorld돋움체 Light" panose="00000300000000000000" pitchFamily="2" charset="-127"/>
      <p:regular r:id="rId33"/>
    </p:embeddedFont>
    <p:embeddedFont>
      <p:font typeface="KoPubWorld돋움체 Medium" panose="00000600000000000000" pitchFamily="2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44B"/>
    <a:srgbClr val="448EF6"/>
    <a:srgbClr val="DEEBF7"/>
    <a:srgbClr val="005792"/>
    <a:srgbClr val="00204A"/>
    <a:srgbClr val="7F7E7E"/>
    <a:srgbClr val="F7F7F7"/>
    <a:srgbClr val="FF2F2F"/>
    <a:srgbClr val="000000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0" autoAdjust="0"/>
    <p:restoredTop sz="76825" autoAdjust="0"/>
  </p:normalViewPr>
  <p:slideViewPr>
    <p:cSldViewPr snapToGrid="0">
      <p:cViewPr varScale="1">
        <p:scale>
          <a:sx n="66" d="100"/>
          <a:sy n="66" d="100"/>
        </p:scale>
        <p:origin x="808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C3E4F-6F24-424F-96AF-80F2DF39B8B6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AEFBB-4D8B-4BB6-BCB7-BE16B1038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52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gitalnewsreport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en-US" altLang="ko-KR" sz="1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YouTube </a:t>
            </a:r>
            <a:r>
              <a:rPr lang="ko-KR" altLang="en-US" sz="1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뉴스 컨텐츠 자동 요약 서비스</a:t>
            </a:r>
            <a:r>
              <a:rPr lang="en-US" altLang="ko-KR" dirty="0"/>
              <a:t> </a:t>
            </a:r>
            <a:r>
              <a:rPr lang="ko-KR" altLang="en-US" dirty="0"/>
              <a:t>프로젝트를 진행하고 있는 </a:t>
            </a:r>
            <a:r>
              <a:rPr lang="ko-KR" altLang="en-US" dirty="0" err="1"/>
              <a:t>강성권</a:t>
            </a:r>
            <a:r>
              <a:rPr lang="en-US" altLang="ko-KR" dirty="0"/>
              <a:t>, </a:t>
            </a:r>
            <a:r>
              <a:rPr lang="ko-KR" altLang="en-US" dirty="0"/>
              <a:t>고은경</a:t>
            </a:r>
            <a:r>
              <a:rPr lang="en-US" altLang="ko-KR" dirty="0"/>
              <a:t>, </a:t>
            </a:r>
            <a:r>
              <a:rPr lang="ko-KR" altLang="en-US" dirty="0"/>
              <a:t>권지혜</a:t>
            </a:r>
            <a:r>
              <a:rPr lang="en-US" altLang="ko-KR" dirty="0"/>
              <a:t>, </a:t>
            </a:r>
            <a:r>
              <a:rPr lang="ko-KR" altLang="en-US" dirty="0"/>
              <a:t>배형준이고 저는 발표자 </a:t>
            </a:r>
            <a:r>
              <a:rPr lang="en-US" altLang="ko-KR" dirty="0"/>
              <a:t>~~~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지금부터 </a:t>
            </a:r>
            <a:r>
              <a:rPr lang="en-US" altLang="ko-KR" dirty="0"/>
              <a:t>7</a:t>
            </a:r>
            <a:r>
              <a:rPr lang="ko-KR" altLang="en-US" dirty="0"/>
              <a:t>조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77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892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756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42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 예상 구현 방안입니다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유튜브 뉴스 채널에서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업로드되는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영상들을 실시간으로 수집하여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영상에 미리 학습된 모델을 적용합니다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옆에 뉴스 영상의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핵심 키워드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표시되며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클릭하면 원본 영상이 있는 유튜브 페이지로 이동하고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키워드를 클릭하면 자동생성자막을 활용하여 해당 키워드가 나타난 구간으로 바로 이동합니다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더불어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 요약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제공할 예정입니다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이모티콘 등 구어체의 특수성을 반영해 유튜브 댓글을 두세줄로 요약하여 화면에 표시합니다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54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 예상 구현 방안입니다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유튜브 뉴스 채널에서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업로드되는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영상들을 실시간으로 수집하여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영상에 미리 학습된 모델을 적용합니다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옆에 뉴스 영상의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핵심 키워드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표시되며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클릭하면 원본 영상이 있는 유튜브 페이지로 이동하고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키워드를 클릭하면 자동생성자막을 활용하여 해당 키워드가 나타난 구간으로 바로 이동합니다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더불어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 요약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제공할 예정입니다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이모티콘 등 구어체의 특수성을 반영해 유튜브 댓글을 두세줄로 요약하여 화면에 표시합니다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254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 예상 구현 방안입니다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유튜브 뉴스 채널에서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업로드되는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영상들을 실시간으로 수집하여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영상에 미리 학습된 모델을 적용합니다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옆에 뉴스 영상의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핵심 키워드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표시되며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클릭하면 원본 영상이 있는 유튜브 페이지로 이동하고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키워드를 클릭하면 자동생성자막을 활용하여 해당 키워드가 나타난 구간으로 바로 이동합니다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더불어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 요약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제공할 예정입니다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이모티콘 등 구어체의 특수성을 반영해 유튜브 댓글을 두세줄로 요약하여 화면에 표시합니다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325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209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en-US" altLang="ko-KR" sz="1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YouTube </a:t>
            </a:r>
            <a:r>
              <a:rPr lang="ko-KR" altLang="en-US" sz="1200" dirty="0">
                <a:solidFill>
                  <a:srgbClr val="005792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뉴스 컨텐츠 자동 요약 서비스</a:t>
            </a:r>
            <a:r>
              <a:rPr lang="en-US" altLang="ko-KR" dirty="0"/>
              <a:t> </a:t>
            </a:r>
            <a:r>
              <a:rPr lang="ko-KR" altLang="en-US" dirty="0"/>
              <a:t>프로젝트를 진행하고 있는 </a:t>
            </a:r>
            <a:r>
              <a:rPr lang="ko-KR" altLang="en-US" dirty="0" err="1"/>
              <a:t>강성권</a:t>
            </a:r>
            <a:r>
              <a:rPr lang="en-US" altLang="ko-KR" dirty="0"/>
              <a:t>, </a:t>
            </a:r>
            <a:r>
              <a:rPr lang="ko-KR" altLang="en-US" dirty="0"/>
              <a:t>고은경</a:t>
            </a:r>
            <a:r>
              <a:rPr lang="en-US" altLang="ko-KR" dirty="0"/>
              <a:t>, </a:t>
            </a:r>
            <a:r>
              <a:rPr lang="ko-KR" altLang="en-US" dirty="0"/>
              <a:t>권지혜</a:t>
            </a:r>
            <a:r>
              <a:rPr lang="en-US" altLang="ko-KR" dirty="0"/>
              <a:t>, </a:t>
            </a:r>
            <a:r>
              <a:rPr lang="ko-KR" altLang="en-US" dirty="0"/>
              <a:t>배형준이고 저는 발표자 </a:t>
            </a:r>
            <a:r>
              <a:rPr lang="en-US" altLang="ko-KR" dirty="0"/>
              <a:t>~~~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지금부터 </a:t>
            </a:r>
            <a:r>
              <a:rPr lang="en-US" altLang="ko-KR" dirty="0"/>
              <a:t>7</a:t>
            </a:r>
            <a:r>
              <a:rPr lang="ko-KR" altLang="en-US" dirty="0"/>
              <a:t>조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935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이렇게 많이 소비되는 뉴스 컨텐츠들에 대한 신뢰도는 매우 낮습니다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디지털 뉴스 리포트 </a:t>
            </a:r>
            <a:r>
              <a:rPr lang="en-US" altLang="ko-KR" dirty="0"/>
              <a:t>2020</a:t>
            </a:r>
            <a:r>
              <a:rPr lang="ko-KR" altLang="en-US" dirty="0"/>
              <a:t>에 따르면 한국은 조사대상국 </a:t>
            </a:r>
            <a:r>
              <a:rPr lang="en-US" altLang="ko-KR" dirty="0"/>
              <a:t>40</a:t>
            </a:r>
            <a:r>
              <a:rPr lang="ko-KR" altLang="en-US" dirty="0"/>
              <a:t>개국 중 언론 신뢰도 </a:t>
            </a:r>
            <a:r>
              <a:rPr lang="en-US" altLang="ko-KR" dirty="0"/>
              <a:t>21%</a:t>
            </a:r>
            <a:r>
              <a:rPr lang="ko-KR" altLang="en-US" dirty="0"/>
              <a:t>로 최하위를 기록했습니다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특히 허위정보가 가장 우려되는 플랫폼이 한국에서는 유튜브가 </a:t>
            </a:r>
            <a:r>
              <a:rPr lang="en-US" altLang="ko-KR" dirty="0"/>
              <a:t>31%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위를 기록했습니다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284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사용시간이 꾸준히 증가하고 있는 플랫폼이며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타 매체보다 사용량이 월등히 높은 수준에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94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따라 뉴스기사 또한 타 매체보다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접하는 사용자가 급증하고 있는데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인기동영상의 많은 부분이 뉴스 컨텐츠로 구성되어 있기도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영국 로이터저널리즘연구소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디지털 뉴스 리포트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2020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따르면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SNS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뉴스를 접한다는 국내 응답자 비율은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44%(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복수 응답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큰 폭으로 증가했고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통한 뉴스 이용 매체로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꼽은 응답자는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dirty="0">
              <a:solidFill>
                <a:srgbClr val="FFC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50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뉴스 컨텐츠 신뢰도를 향상시키기 위해서는 </a:t>
            </a:r>
            <a:r>
              <a:rPr lang="ko-KR" altLang="en-US" dirty="0"/>
              <a:t>편향되지 않은 정보 제공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이루어져야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바쁜 현대인들에게 모든 텍스트와 영상을 볼 시간을 확보하는 것은 어려우므로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요약된 정보를 통해 </a:t>
            </a:r>
            <a:r>
              <a:rPr lang="ko-KR" altLang="en-US" dirty="0"/>
              <a:t>한정된 시간 내에 다양한 컨텐츠를 소비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수 있는 서비스가 필요합니다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바로 저희가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뉴스 컨텐츠 자동요약 서비스를 만들고자 하는 이유입니다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네이버에는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요약봇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다음뉴스에는 자동요약 서비스가 있다면 유튜브에는 저희의 서비스가 있을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밀리의 서재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유튜브 영화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서머리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선정한 스포츠경기 하이라이트 등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서머리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(summary)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산업이 부상하고 있는 현 시점에서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서비스 또한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타임푸어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(Time Poor)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족의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서머리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컨텐츠 소비 욕구를 충족시켜줄 수 있을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406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864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38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37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639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2B1F5-B2C7-46BE-903E-9297CB35C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D6383-D71F-46D8-8D56-3207CF4D0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31BF7-0EDF-4CA7-B4D7-5137F052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7E134-557C-4CC0-8E21-D858F16F6701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0CC2E8-829C-4C49-9819-81517529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C1C9F-0538-43BD-B9B8-32402DD1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6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86E-EF82-4E00-9EB6-187C48C6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E67D0-492C-4103-B411-E44C4CF25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A1912-82F9-4569-A0E8-68C3B2EC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B0F4-DE92-4D7A-B497-336202CD53AA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96C51-2701-4645-BA6F-D3B38942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6AB2EF-8061-4209-9FD9-8A46CA37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5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9361FA-60EC-4778-9EFB-EBDF14794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388D50-C222-43B6-AC16-6E3C0D9E8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84A399-4F97-4507-8D49-2E9D405E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A32E-9A86-4DB3-9D35-DC2BF6C6CF7F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CCC79-9300-401B-ACCF-F9C27B07C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97B14-EFA5-4BDA-B504-ADB58013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3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0374045-EF23-412A-8921-C0F09DA990E9}"/>
              </a:ext>
            </a:extLst>
          </p:cNvPr>
          <p:cNvSpPr/>
          <p:nvPr userDrawn="1"/>
        </p:nvSpPr>
        <p:spPr>
          <a:xfrm flipH="1" flipV="1">
            <a:off x="6438122" y="747713"/>
            <a:ext cx="5753878" cy="255109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7F5EB3-E302-4DD6-A784-82F941C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B7B7F9-7336-4F2E-BA18-1B9F8A8E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352550"/>
            <a:ext cx="11334750" cy="48244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FE041-D697-42C0-AEF4-92C8703D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739" y="6403975"/>
            <a:ext cx="2743200" cy="365125"/>
          </a:xfrm>
        </p:spPr>
        <p:txBody>
          <a:bodyPr/>
          <a:lstStyle/>
          <a:p>
            <a:fld id="{B5A1834F-EA84-48C0-A8B4-B9C0439C0829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264BF-9A2A-43A3-9DE2-F1AD5A29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6100" y="6403975"/>
            <a:ext cx="6019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72058-97D7-4126-8E8A-0AD19AFE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2FB5D0A-2270-4106-ABCD-8FD50BD94B78}"/>
              </a:ext>
            </a:extLst>
          </p:cNvPr>
          <p:cNvSpPr/>
          <p:nvPr userDrawn="1"/>
        </p:nvSpPr>
        <p:spPr>
          <a:xfrm>
            <a:off x="0" y="725649"/>
            <a:ext cx="6923314" cy="268156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00204A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5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6BC1C-A56F-419D-909A-676A3E4A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12B5A-5C0D-497D-9941-CB4402CD9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44851-515F-416F-BB65-3FA2A02FA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4AE9-3698-43C0-A487-3460B296B117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11237-7CD4-4A8B-9F68-395F93B6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D6A8D-A83E-48C4-AB05-FCD31362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1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3E6C3-1B09-494D-8AAC-13858084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C0BEE-A903-4B02-B662-B9C703AD9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418C16-3860-46F1-96D8-3312D0284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79D03D-7A80-4C65-9F82-0B00F57E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81C2-3BAA-4334-85DD-C832B5874855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7A0C09-F2F7-47B0-8917-6501C6C7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D4C88F-4983-4413-9C4B-3F694264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46205-F616-40BF-B697-35DB9A74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1F3631-F5AB-45F9-9886-6676ADB8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06219-80C3-456F-B754-402EB0F21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99C02C-2CD1-4D3D-8A45-87C7EE736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106E4-18A6-4F2C-8429-F68C9197C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4BD64A-BE21-4633-A000-5A7BC654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119-E1F0-4F2E-A254-C349D4070000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8C4A17-726E-4380-B1EA-9AF332CE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5B37E0-B4C0-4A57-A9DA-53DCFFDB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0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FC206-A4D3-4E51-B04E-3F2ABA34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9E8BD5-8AEC-417C-99ED-EE9EABD38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44A8-C9FB-4FA7-96B7-FA7C27489435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D0ED0-3748-4A80-9C50-CF8324EC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6FB7F6-4FC2-4D33-85C2-93AECD51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77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4527AA-54EB-4E52-B19D-2079D0D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832B-3967-4863-8795-FF5DE9EB5B04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29EC42-DBFE-4AC7-9F72-18DADC82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1DC113-B38D-4E28-97F3-1C0E458D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44253-27A6-449A-8C8F-A53DBD65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1F05B-3794-4B95-B1CB-20AA385F0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C007F3-2805-430B-AEE7-54B8E7D5A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ADD6C7-2FCF-4718-AED7-F0CC3657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1F29-084C-4209-81E4-25742B2463EA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C83A95-B8DC-4A3C-A047-F2F71BCE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4888C7-47F2-4327-9084-F8479A0D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1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7726E-22EB-47EE-B96F-ECC77620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817427-441C-4DEC-88FC-9762FD786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92FB08-1390-4447-9933-D06C0043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97C70F-3F18-41FB-882A-3CC8E8F1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F155-D6F9-469F-9365-A7EF288942E1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3613E8-4D82-4BAD-87BD-87756B51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326D89-CAAB-419D-8118-B15A96E54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4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B8FD57-F7FE-4BD9-8BD7-C53F4AD9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895F6A-359E-4E48-A0C4-B6B5B0093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C5480-5859-45EA-B972-BA21FB2AC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8740B-1637-46A7-BCDB-664CEBDFBA61}" type="datetime1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C16D6D-1394-441D-B0EE-301933A88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EAAD44-1AFA-4E7A-B204-E7296548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3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204A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KoPubWorld돋움체_Pro Bold" panose="00000800000000000000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jpe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jpe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jpg"/><Relationship Id="rId10" Type="http://schemas.openxmlformats.org/officeDocument/2006/relationships/image" Target="../media/image19.png"/><Relationship Id="rId19" Type="http://schemas.openxmlformats.org/officeDocument/2006/relationships/image" Target="../media/image28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www.needpix.com/photo/173961/check-check-mark-red-mark-tick-symbol-choice-sign-ye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aRe-Technologies/gensim" TargetMode="External"/><Relationship Id="rId5" Type="http://schemas.openxmlformats.org/officeDocument/2006/relationships/hyperlink" Target="https://github.com/SKTBrain/KoBERT" TargetMode="External"/><Relationship Id="rId4" Type="http://schemas.openxmlformats.org/officeDocument/2006/relationships/hyperlink" Target="https://github.com/dongjun-Lee/text-summarization-tensorflo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A58584E-E2C2-47FE-A4FB-9EC7DEFA37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8C23DD-6FD6-4F97-B3D5-81240F798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96131"/>
            <a:ext cx="9144000" cy="23876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28575">
                  <a:noFill/>
                </a:ln>
                <a:solidFill>
                  <a:schemeClr val="bg1"/>
                </a:solidFill>
              </a:rPr>
              <a:t>YouTube Summary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YouTube </a:t>
            </a:r>
            <a:r>
              <a:rPr lang="ko-KR" altLang="en-US" sz="24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뉴스 컨텐츠 자동요약 서비스</a:t>
            </a:r>
            <a:endParaRPr lang="ko-KR" altLang="en-US" dirty="0">
              <a:solidFill>
                <a:schemeClr val="bg1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168B819-7F75-4BC9-8D49-939A99CD7839}"/>
              </a:ext>
            </a:extLst>
          </p:cNvPr>
          <p:cNvCxnSpPr>
            <a:cxnSpLocks/>
          </p:cNvCxnSpPr>
          <p:nvPr/>
        </p:nvCxnSpPr>
        <p:spPr>
          <a:xfrm>
            <a:off x="2731971" y="1919108"/>
            <a:ext cx="6728059" cy="7385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09E7277-2A5C-464B-8C6D-B275722C0DD0}"/>
              </a:ext>
            </a:extLst>
          </p:cNvPr>
          <p:cNvCxnSpPr>
            <a:cxnSpLocks/>
          </p:cNvCxnSpPr>
          <p:nvPr/>
        </p:nvCxnSpPr>
        <p:spPr>
          <a:xfrm>
            <a:off x="2731971" y="4360244"/>
            <a:ext cx="672805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BB8761-0D63-4598-BE30-7F6E78DC6AC5}"/>
              </a:ext>
            </a:extLst>
          </p:cNvPr>
          <p:cNvSpPr/>
          <p:nvPr/>
        </p:nvSpPr>
        <p:spPr>
          <a:xfrm>
            <a:off x="4570582" y="4632389"/>
            <a:ext cx="305083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청년 캠퍼스 고려대학교 </a:t>
            </a:r>
            <a:r>
              <a:rPr lang="en-US" altLang="ko-KR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고은경</a:t>
            </a:r>
            <a:r>
              <a:rPr lang="en-US" altLang="ko-KR" sz="16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권지혜</a:t>
            </a:r>
            <a:r>
              <a:rPr lang="en-US" altLang="ko-KR" sz="16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배형준</a:t>
            </a:r>
          </a:p>
        </p:txBody>
      </p:sp>
    </p:spTree>
    <p:extLst>
      <p:ext uri="{BB962C8B-B14F-4D97-AF65-F5344CB8AC3E}">
        <p14:creationId xmlns:p14="http://schemas.microsoft.com/office/powerpoint/2010/main" val="204533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B74078-73E5-414D-8362-3F32AA677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E2848AE-204D-4742-BB5A-4E8FDF2A7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활용데이터 </a:t>
            </a:r>
            <a:r>
              <a:rPr lang="en-US" altLang="ko-KR" dirty="0"/>
              <a:t>&amp; </a:t>
            </a:r>
            <a:r>
              <a:rPr lang="ko-KR" altLang="en-US" dirty="0"/>
              <a:t>분석 〮 개발환경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2EDB450-4E4E-4F69-B5A8-74FE96F36844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 〮 개발환경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7F5E82-5326-4644-BC65-8EAB0A6D5DE4}"/>
              </a:ext>
            </a:extLst>
          </p:cNvPr>
          <p:cNvGrpSpPr/>
          <p:nvPr/>
        </p:nvGrpSpPr>
        <p:grpSpPr>
          <a:xfrm>
            <a:off x="828926" y="1127457"/>
            <a:ext cx="10648968" cy="5546346"/>
            <a:chOff x="828926" y="1127457"/>
            <a:chExt cx="10648968" cy="554634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B60208D-C10B-4725-B19C-B72799FA26AD}"/>
                </a:ext>
              </a:extLst>
            </p:cNvPr>
            <p:cNvGrpSpPr/>
            <p:nvPr/>
          </p:nvGrpSpPr>
          <p:grpSpPr>
            <a:xfrm>
              <a:off x="828926" y="3097334"/>
              <a:ext cx="4247620" cy="3515617"/>
              <a:chOff x="800174" y="1278577"/>
              <a:chExt cx="4247620" cy="3515617"/>
            </a:xfrm>
          </p:grpSpPr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C1800408-D39B-4419-82CA-821125A48377}"/>
                  </a:ext>
                </a:extLst>
              </p:cNvPr>
              <p:cNvSpPr/>
              <p:nvPr/>
            </p:nvSpPr>
            <p:spPr>
              <a:xfrm>
                <a:off x="800174" y="1278577"/>
                <a:ext cx="4247620" cy="3515617"/>
              </a:xfrm>
              <a:prstGeom prst="roundRect">
                <a:avLst>
                  <a:gd name="adj" fmla="val 8243"/>
                </a:avLst>
              </a:prstGeom>
              <a:solidFill>
                <a:srgbClr val="005792"/>
              </a:solidFill>
              <a:ln w="57150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" name="사각형: 둥근 모서리 103">
                <a:extLst>
                  <a:ext uri="{FF2B5EF4-FFF2-40B4-BE49-F238E27FC236}">
                    <a16:creationId xmlns:a16="http://schemas.microsoft.com/office/drawing/2014/main" id="{579A5B15-75E1-48E3-9122-E0131F2914EF}"/>
                  </a:ext>
                </a:extLst>
              </p:cNvPr>
              <p:cNvSpPr/>
              <p:nvPr/>
            </p:nvSpPr>
            <p:spPr>
              <a:xfrm>
                <a:off x="1014232" y="2757328"/>
                <a:ext cx="3832740" cy="1833296"/>
              </a:xfrm>
              <a:prstGeom prst="roundRect">
                <a:avLst>
                  <a:gd name="adj" fmla="val 8243"/>
                </a:avLst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C3FFD5-254C-4424-AEA8-23D03884107B}"/>
                  </a:ext>
                </a:extLst>
              </p:cNvPr>
              <p:cNvSpPr txBox="1"/>
              <p:nvPr/>
            </p:nvSpPr>
            <p:spPr>
              <a:xfrm>
                <a:off x="1621194" y="1480935"/>
                <a:ext cx="242285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sz="2400" dirty="0" err="1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크롤링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〮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sz="2400" dirty="0" err="1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전처리</a:t>
                </a:r>
                <a:endParaRPr lang="ko-KR" altLang="en-US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D56C5E54-8C69-4E2E-92E0-E5C21DF93D44}"/>
                  </a:ext>
                </a:extLst>
              </p:cNvPr>
              <p:cNvGrpSpPr/>
              <p:nvPr/>
            </p:nvGrpSpPr>
            <p:grpSpPr>
              <a:xfrm>
                <a:off x="1146337" y="2036050"/>
                <a:ext cx="2650841" cy="1109910"/>
                <a:chOff x="637227" y="2753756"/>
                <a:chExt cx="2650841" cy="3673974"/>
              </a:xfrm>
            </p:grpSpPr>
            <p:sp>
              <p:nvSpPr>
                <p:cNvPr id="116" name="자유형 101">
                  <a:extLst>
                    <a:ext uri="{FF2B5EF4-FFF2-40B4-BE49-F238E27FC236}">
                      <a16:creationId xmlns:a16="http://schemas.microsoft.com/office/drawing/2014/main" id="{255745FC-057D-45B6-A452-6A8647A564AA}"/>
                    </a:ext>
                  </a:extLst>
                </p:cNvPr>
                <p:cNvSpPr/>
                <p:nvPr/>
              </p:nvSpPr>
              <p:spPr>
                <a:xfrm>
                  <a:off x="637227" y="2753756"/>
                  <a:ext cx="2650841" cy="3673974"/>
                </a:xfrm>
                <a:custGeom>
                  <a:avLst/>
                  <a:gdLst>
                    <a:gd name="connsiteX0" fmla="*/ 0 w 2812649"/>
                    <a:gd name="connsiteY0" fmla="*/ 0 h 4004056"/>
                    <a:gd name="connsiteX1" fmla="*/ 2812649 w 2812649"/>
                    <a:gd name="connsiteY1" fmla="*/ 0 h 4004056"/>
                    <a:gd name="connsiteX2" fmla="*/ 2812649 w 2812649"/>
                    <a:gd name="connsiteY2" fmla="*/ 3494648 h 4004056"/>
                    <a:gd name="connsiteX3" fmla="*/ 2794539 w 2812649"/>
                    <a:gd name="connsiteY3" fmla="*/ 3476538 h 4004056"/>
                    <a:gd name="connsiteX4" fmla="*/ 2280284 w 2812649"/>
                    <a:gd name="connsiteY4" fmla="*/ 3990792 h 4004056"/>
                    <a:gd name="connsiteX5" fmla="*/ 2293548 w 2812649"/>
                    <a:gd name="connsiteY5" fmla="*/ 4004056 h 4004056"/>
                    <a:gd name="connsiteX6" fmla="*/ 0 w 2812649"/>
                    <a:gd name="connsiteY6" fmla="*/ 4004056 h 4004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12649" h="4004056">
                      <a:moveTo>
                        <a:pt x="0" y="0"/>
                      </a:moveTo>
                      <a:lnTo>
                        <a:pt x="2812649" y="0"/>
                      </a:lnTo>
                      <a:lnTo>
                        <a:pt x="2812649" y="3494648"/>
                      </a:lnTo>
                      <a:lnTo>
                        <a:pt x="2794539" y="3476538"/>
                      </a:lnTo>
                      <a:lnTo>
                        <a:pt x="2280284" y="3990792"/>
                      </a:lnTo>
                      <a:lnTo>
                        <a:pt x="2293548" y="4004056"/>
                      </a:lnTo>
                      <a:lnTo>
                        <a:pt x="0" y="400405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 dirty="0">
                    <a:solidFill>
                      <a:srgbClr val="C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17" name="이등변 삼각형 6">
                  <a:extLst>
                    <a:ext uri="{FF2B5EF4-FFF2-40B4-BE49-F238E27FC236}">
                      <a16:creationId xmlns:a16="http://schemas.microsoft.com/office/drawing/2014/main" id="{D1C43579-E6BE-4D07-9115-D202070BBC87}"/>
                    </a:ext>
                  </a:extLst>
                </p:cNvPr>
                <p:cNvSpPr/>
                <p:nvPr/>
              </p:nvSpPr>
              <p:spPr>
                <a:xfrm rot="20855820">
                  <a:off x="2753148" y="5545865"/>
                  <a:ext cx="530361" cy="651912"/>
                </a:xfrm>
                <a:custGeom>
                  <a:avLst/>
                  <a:gdLst>
                    <a:gd name="connsiteX0" fmla="*/ 0 w 1512434"/>
                    <a:gd name="connsiteY0" fmla="*/ 245164 h 245164"/>
                    <a:gd name="connsiteX1" fmla="*/ 751967 w 1512434"/>
                    <a:gd name="connsiteY1" fmla="*/ 0 h 245164"/>
                    <a:gd name="connsiteX2" fmla="*/ 1512434 w 1512434"/>
                    <a:gd name="connsiteY2" fmla="*/ 245164 h 245164"/>
                    <a:gd name="connsiteX3" fmla="*/ 0 w 1512434"/>
                    <a:gd name="connsiteY3" fmla="*/ 245164 h 245164"/>
                    <a:gd name="connsiteX0" fmla="*/ 0 w 1512434"/>
                    <a:gd name="connsiteY0" fmla="*/ 372149 h 372149"/>
                    <a:gd name="connsiteX1" fmla="*/ 741627 w 1512434"/>
                    <a:gd name="connsiteY1" fmla="*/ 0 h 372149"/>
                    <a:gd name="connsiteX2" fmla="*/ 1512434 w 1512434"/>
                    <a:gd name="connsiteY2" fmla="*/ 372149 h 372149"/>
                    <a:gd name="connsiteX3" fmla="*/ 0 w 1512434"/>
                    <a:gd name="connsiteY3" fmla="*/ 372149 h 372149"/>
                    <a:gd name="connsiteX0" fmla="*/ 0 w 1512434"/>
                    <a:gd name="connsiteY0" fmla="*/ 372149 h 372149"/>
                    <a:gd name="connsiteX1" fmla="*/ 741627 w 1512434"/>
                    <a:gd name="connsiteY1" fmla="*/ 0 h 372149"/>
                    <a:gd name="connsiteX2" fmla="*/ 1512434 w 1512434"/>
                    <a:gd name="connsiteY2" fmla="*/ 372149 h 372149"/>
                    <a:gd name="connsiteX3" fmla="*/ 0 w 1512434"/>
                    <a:gd name="connsiteY3" fmla="*/ 372149 h 372149"/>
                    <a:gd name="connsiteX0" fmla="*/ 0 w 1512434"/>
                    <a:gd name="connsiteY0" fmla="*/ 372149 h 372149"/>
                    <a:gd name="connsiteX1" fmla="*/ 741627 w 1512434"/>
                    <a:gd name="connsiteY1" fmla="*/ 0 h 372149"/>
                    <a:gd name="connsiteX2" fmla="*/ 1512434 w 1512434"/>
                    <a:gd name="connsiteY2" fmla="*/ 372149 h 372149"/>
                    <a:gd name="connsiteX3" fmla="*/ 0 w 1512434"/>
                    <a:gd name="connsiteY3" fmla="*/ 372149 h 372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2434" h="372149">
                      <a:moveTo>
                        <a:pt x="0" y="372149"/>
                      </a:moveTo>
                      <a:cubicBezTo>
                        <a:pt x="247209" y="248099"/>
                        <a:pt x="529139" y="211047"/>
                        <a:pt x="741627" y="0"/>
                      </a:cubicBezTo>
                      <a:cubicBezTo>
                        <a:pt x="1068465" y="233789"/>
                        <a:pt x="1255498" y="248099"/>
                        <a:pt x="1512434" y="372149"/>
                      </a:cubicBezTo>
                      <a:lnTo>
                        <a:pt x="0" y="372149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433C50-3746-4D1D-9F41-CD06203304C8}"/>
                  </a:ext>
                </a:extLst>
              </p:cNvPr>
              <p:cNvSpPr txBox="1"/>
              <p:nvPr/>
            </p:nvSpPr>
            <p:spPr>
              <a:xfrm>
                <a:off x="1393665" y="2126123"/>
                <a:ext cx="21162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&lt;</a:t>
                </a:r>
                <a:r>
                  <a:rPr lang="ko-KR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개발 툴 </a:t>
                </a:r>
                <a:r>
                  <a:rPr lang="en-US" altLang="ko-KR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&amp; </a:t>
                </a:r>
                <a:r>
                  <a:rPr lang="ko-KR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프레임워크</a:t>
                </a:r>
                <a:r>
                  <a:rPr lang="en-US" altLang="ko-KR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&gt;</a:t>
                </a:r>
                <a:endPara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F391747F-AC65-4ACC-A61F-F0D307588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366" y="2524369"/>
                <a:ext cx="766089" cy="402123"/>
              </a:xfrm>
              <a:prstGeom prst="rect">
                <a:avLst/>
              </a:prstGeom>
            </p:spPr>
          </p:pic>
          <p:pic>
            <p:nvPicPr>
              <p:cNvPr id="124" name="Picture 22" descr="PNG">
                <a:extLst>
                  <a:ext uri="{FF2B5EF4-FFF2-40B4-BE49-F238E27FC236}">
                    <a16:creationId xmlns:a16="http://schemas.microsoft.com/office/drawing/2014/main" id="{0B1D6D38-A570-4DC8-B1E8-70391DD486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767957" y="2494325"/>
                <a:ext cx="393600" cy="470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blog.kakaocdn.net/dn/S5bJI/btqudUDa7kU/ek9LtPRz...">
                <a:extLst>
                  <a:ext uri="{FF2B5EF4-FFF2-40B4-BE49-F238E27FC236}">
                    <a16:creationId xmlns:a16="http://schemas.microsoft.com/office/drawing/2014/main" id="{A0D5E6D9-531F-47E8-A896-187F4935DA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7334" y="3255033"/>
                <a:ext cx="877317" cy="4671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CE7142D-18F4-48DA-A2B0-4FDC908A1ECA}"/>
                  </a:ext>
                </a:extLst>
              </p:cNvPr>
              <p:cNvSpPr txBox="1"/>
              <p:nvPr/>
            </p:nvSpPr>
            <p:spPr>
              <a:xfrm>
                <a:off x="1278391" y="3629791"/>
                <a:ext cx="83520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Requests</a:t>
                </a:r>
                <a:endPara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pic>
            <p:nvPicPr>
              <p:cNvPr id="1030" name="Picture 6" descr="&quot;The Fish-Footman began by producing from under his arm a great letter, nearly as large as himself.&quot;">
                <a:extLst>
                  <a:ext uri="{FF2B5EF4-FFF2-40B4-BE49-F238E27FC236}">
                    <a16:creationId xmlns:a16="http://schemas.microsoft.com/office/drawing/2014/main" id="{7DEABC21-6FC2-4D93-AD7B-900322E6DA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4254" y="3330325"/>
                <a:ext cx="302954" cy="3623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AA3EC7D-0586-42AF-A4A4-621111390A5F}"/>
                  </a:ext>
                </a:extLst>
              </p:cNvPr>
              <p:cNvSpPr txBox="1"/>
              <p:nvPr/>
            </p:nvSpPr>
            <p:spPr>
              <a:xfrm>
                <a:off x="2047759" y="3631311"/>
                <a:ext cx="10752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 err="1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Beautifulsoup</a:t>
                </a:r>
                <a:endPara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pic>
            <p:nvPicPr>
              <p:cNvPr id="1032" name="Picture 8" descr="GitHub - nficano/pytube: A lightweight, dependency-free Python library (and  command-line utility) for downloading YouTube Videos.">
                <a:extLst>
                  <a:ext uri="{FF2B5EF4-FFF2-40B4-BE49-F238E27FC236}">
                    <a16:creationId xmlns:a16="http://schemas.microsoft.com/office/drawing/2014/main" id="{BCD16DB4-7E9E-4683-9A00-F36EF78AAB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9852" y="3297520"/>
                <a:ext cx="696719" cy="3483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B18402-7D85-4E33-9ABA-90F7DBDA3196}"/>
                  </a:ext>
                </a:extLst>
              </p:cNvPr>
              <p:cNvSpPr txBox="1"/>
              <p:nvPr/>
            </p:nvSpPr>
            <p:spPr>
              <a:xfrm>
                <a:off x="3108162" y="3647273"/>
                <a:ext cx="83520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 err="1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pytube</a:t>
                </a:r>
                <a:endPara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5D124785-9A02-431D-B534-9660795012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3342" y="3281075"/>
                <a:ext cx="458952" cy="4126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08B2FB1-43A2-4A09-9052-C152F7E17C9A}"/>
                  </a:ext>
                </a:extLst>
              </p:cNvPr>
              <p:cNvSpPr txBox="1"/>
              <p:nvPr/>
            </p:nvSpPr>
            <p:spPr>
              <a:xfrm>
                <a:off x="3816044" y="3692710"/>
                <a:ext cx="10752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 err="1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Youtube</a:t>
                </a:r>
                <a:r>
                  <a:rPr lang="en-US" altLang="ko-KR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API</a:t>
                </a:r>
                <a:endPara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pic>
            <p:nvPicPr>
              <p:cNvPr id="1036" name="Picture 12" descr="KoNLPy: 파이썬 한국어 NLP — KoNLPy 0.4.3 documentation">
                <a:extLst>
                  <a:ext uri="{FF2B5EF4-FFF2-40B4-BE49-F238E27FC236}">
                    <a16:creationId xmlns:a16="http://schemas.microsoft.com/office/drawing/2014/main" id="{3BE43C34-D7C3-409C-AFF8-4F85F6B2FA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331" y="3948152"/>
                <a:ext cx="406474" cy="51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 descr="NLTK Tutorial —— A Python package - Clay-Technology World">
                <a:extLst>
                  <a:ext uri="{FF2B5EF4-FFF2-40B4-BE49-F238E27FC236}">
                    <a16:creationId xmlns:a16="http://schemas.microsoft.com/office/drawing/2014/main" id="{7CCFD261-FE7D-4B2F-BACB-298930B008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63" y="3895674"/>
                <a:ext cx="500371" cy="5443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85F2A41-BC48-4615-BE04-54A79115B07E}"/>
                  </a:ext>
                </a:extLst>
              </p:cNvPr>
              <p:cNvSpPr txBox="1"/>
              <p:nvPr/>
            </p:nvSpPr>
            <p:spPr>
              <a:xfrm>
                <a:off x="2987980" y="4055985"/>
                <a:ext cx="10752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 err="1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KoBERT</a:t>
                </a:r>
                <a:endPara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DD6B9CE-8540-471C-B1E7-41F599704BDA}"/>
                  </a:ext>
                </a:extLst>
              </p:cNvPr>
              <p:cNvGrpSpPr/>
              <p:nvPr/>
            </p:nvGrpSpPr>
            <p:grpSpPr>
              <a:xfrm>
                <a:off x="1078189" y="1367187"/>
                <a:ext cx="930768" cy="668677"/>
                <a:chOff x="831465" y="1367187"/>
                <a:chExt cx="930768" cy="668677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08FE8AEB-FCFE-43D3-A2CF-6DCD1B8030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6459" y="1367187"/>
                  <a:ext cx="420781" cy="376241"/>
                </a:xfrm>
                <a:prstGeom prst="rect">
                  <a:avLst/>
                </a:prstGeom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38080221-5035-49A9-9163-F88E0AA580AC}"/>
                    </a:ext>
                  </a:extLst>
                </p:cNvPr>
                <p:cNvSpPr txBox="1"/>
                <p:nvPr/>
              </p:nvSpPr>
              <p:spPr>
                <a:xfrm>
                  <a:off x="831465" y="1774254"/>
                  <a:ext cx="93076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Python</a:t>
                  </a:r>
                  <a:endParaRPr lang="ko-KR" altLang="en-US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9348426-1C07-4798-BC22-84871D779343}"/>
                </a:ext>
              </a:extLst>
            </p:cNvPr>
            <p:cNvGrpSpPr/>
            <p:nvPr/>
          </p:nvGrpSpPr>
          <p:grpSpPr>
            <a:xfrm>
              <a:off x="6947686" y="3097486"/>
              <a:ext cx="4530208" cy="3515465"/>
              <a:chOff x="7314007" y="1130487"/>
              <a:chExt cx="4530208" cy="3515465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FC72D11-5647-45F3-AB8B-8557941C18BE}"/>
                  </a:ext>
                </a:extLst>
              </p:cNvPr>
              <p:cNvGrpSpPr/>
              <p:nvPr/>
            </p:nvGrpSpPr>
            <p:grpSpPr>
              <a:xfrm>
                <a:off x="7314007" y="1130487"/>
                <a:ext cx="4530208" cy="3515465"/>
                <a:chOff x="4541855" y="1278729"/>
                <a:chExt cx="4530208" cy="3515465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39AB619-EC69-43F3-9A6D-3F6B1FC36081}"/>
                    </a:ext>
                  </a:extLst>
                </p:cNvPr>
                <p:cNvGrpSpPr/>
                <p:nvPr/>
              </p:nvGrpSpPr>
              <p:grpSpPr>
                <a:xfrm>
                  <a:off x="4541855" y="1278729"/>
                  <a:ext cx="4530208" cy="3515465"/>
                  <a:chOff x="7591716" y="4424879"/>
                  <a:chExt cx="4530208" cy="3515465"/>
                </a:xfrm>
              </p:grpSpPr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14A395B9-712E-44DB-9184-D4823ECC5F74}"/>
                      </a:ext>
                    </a:extLst>
                  </p:cNvPr>
                  <p:cNvGrpSpPr/>
                  <p:nvPr/>
                </p:nvGrpSpPr>
                <p:grpSpPr>
                  <a:xfrm>
                    <a:off x="7591716" y="4424879"/>
                    <a:ext cx="4530208" cy="3515465"/>
                    <a:chOff x="7193058" y="3973278"/>
                    <a:chExt cx="4530208" cy="3515465"/>
                  </a:xfrm>
                </p:grpSpPr>
                <p:sp>
                  <p:nvSpPr>
                    <p:cNvPr id="94" name="사각형: 둥근 모서리 93">
                      <a:extLst>
                        <a:ext uri="{FF2B5EF4-FFF2-40B4-BE49-F238E27FC236}">
                          <a16:creationId xmlns:a16="http://schemas.microsoft.com/office/drawing/2014/main" id="{E20FC3E0-C715-4341-B96A-8293A80D5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058" y="3973278"/>
                      <a:ext cx="4530208" cy="3515465"/>
                    </a:xfrm>
                    <a:prstGeom prst="roundRect">
                      <a:avLst>
                        <a:gd name="adj" fmla="val 8243"/>
                      </a:avLst>
                    </a:prstGeom>
                    <a:solidFill>
                      <a:srgbClr val="005792"/>
                    </a:solidFill>
                    <a:ln w="57150">
                      <a:solidFill>
                        <a:srgbClr val="00204A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7A1904E3-B118-4F2B-A717-FFEFB74BFF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79" y="4730751"/>
                      <a:ext cx="4072274" cy="2548551"/>
                      <a:chOff x="7432879" y="4730751"/>
                      <a:chExt cx="4072274" cy="2548551"/>
                    </a:xfrm>
                  </p:grpSpPr>
                  <p:sp>
                    <p:nvSpPr>
                      <p:cNvPr id="95" name="사각형: 둥근 모서리 94">
                        <a:extLst>
                          <a:ext uri="{FF2B5EF4-FFF2-40B4-BE49-F238E27FC236}">
                            <a16:creationId xmlns:a16="http://schemas.microsoft.com/office/drawing/2014/main" id="{6AC1794F-F7EA-4CB9-9C3C-313BEBA245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79" y="5452029"/>
                        <a:ext cx="4072274" cy="1827273"/>
                      </a:xfrm>
                      <a:prstGeom prst="roundRect">
                        <a:avLst>
                          <a:gd name="adj" fmla="val 8243"/>
                        </a:avLst>
                      </a:prstGeom>
                      <a:solidFill>
                        <a:srgbClr val="F7F7F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96" name="그룹 95">
                        <a:extLst>
                          <a:ext uri="{FF2B5EF4-FFF2-40B4-BE49-F238E27FC236}">
                            <a16:creationId xmlns:a16="http://schemas.microsoft.com/office/drawing/2014/main" id="{8C89A13D-6795-495C-9666-60802C4CF0E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7552" y="4730751"/>
                        <a:ext cx="2614744" cy="1109910"/>
                        <a:chOff x="637227" y="2753756"/>
                        <a:chExt cx="2650841" cy="3673974"/>
                      </a:xfrm>
                    </p:grpSpPr>
                    <p:sp>
                      <p:nvSpPr>
                        <p:cNvPr id="129" name="자유형 101">
                          <a:extLst>
                            <a:ext uri="{FF2B5EF4-FFF2-40B4-BE49-F238E27FC236}">
                              <a16:creationId xmlns:a16="http://schemas.microsoft.com/office/drawing/2014/main" id="{C843416C-C05D-481A-89D4-96DCC910EF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7227" y="2753756"/>
                          <a:ext cx="2650841" cy="3673974"/>
                        </a:xfrm>
                        <a:custGeom>
                          <a:avLst/>
                          <a:gdLst>
                            <a:gd name="connsiteX0" fmla="*/ 0 w 2812649"/>
                            <a:gd name="connsiteY0" fmla="*/ 0 h 4004056"/>
                            <a:gd name="connsiteX1" fmla="*/ 2812649 w 2812649"/>
                            <a:gd name="connsiteY1" fmla="*/ 0 h 4004056"/>
                            <a:gd name="connsiteX2" fmla="*/ 2812649 w 2812649"/>
                            <a:gd name="connsiteY2" fmla="*/ 3494648 h 4004056"/>
                            <a:gd name="connsiteX3" fmla="*/ 2794539 w 2812649"/>
                            <a:gd name="connsiteY3" fmla="*/ 3476538 h 4004056"/>
                            <a:gd name="connsiteX4" fmla="*/ 2280284 w 2812649"/>
                            <a:gd name="connsiteY4" fmla="*/ 3990792 h 4004056"/>
                            <a:gd name="connsiteX5" fmla="*/ 2293548 w 2812649"/>
                            <a:gd name="connsiteY5" fmla="*/ 4004056 h 4004056"/>
                            <a:gd name="connsiteX6" fmla="*/ 0 w 2812649"/>
                            <a:gd name="connsiteY6" fmla="*/ 4004056 h 400405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812649" h="4004056">
                              <a:moveTo>
                                <a:pt x="0" y="0"/>
                              </a:moveTo>
                              <a:lnTo>
                                <a:pt x="2812649" y="0"/>
                              </a:lnTo>
                              <a:lnTo>
                                <a:pt x="2812649" y="3494648"/>
                              </a:lnTo>
                              <a:lnTo>
                                <a:pt x="2794539" y="3476538"/>
                              </a:lnTo>
                              <a:lnTo>
                                <a:pt x="2280284" y="3990792"/>
                              </a:lnTo>
                              <a:lnTo>
                                <a:pt x="2293548" y="4004056"/>
                              </a:lnTo>
                              <a:lnTo>
                                <a:pt x="0" y="4004056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1">
                            <a:lumMod val="95000"/>
                          </a:schemeClr>
                        </a:solidFill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600" b="1" dirty="0">
                            <a:solidFill>
                              <a:srgbClr val="C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endParaRPr>
                        </a:p>
                      </p:txBody>
                    </p:sp>
                    <p:sp>
                      <p:nvSpPr>
                        <p:cNvPr id="133" name="이등변 삼각형 6">
                          <a:extLst>
                            <a:ext uri="{FF2B5EF4-FFF2-40B4-BE49-F238E27FC236}">
                              <a16:creationId xmlns:a16="http://schemas.microsoft.com/office/drawing/2014/main" id="{40D5A74D-6E4E-4A81-983F-95807B87FB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855820">
                          <a:off x="2753148" y="5545865"/>
                          <a:ext cx="530361" cy="651912"/>
                        </a:xfrm>
                        <a:custGeom>
                          <a:avLst/>
                          <a:gdLst>
                            <a:gd name="connsiteX0" fmla="*/ 0 w 1512434"/>
                            <a:gd name="connsiteY0" fmla="*/ 245164 h 245164"/>
                            <a:gd name="connsiteX1" fmla="*/ 751967 w 1512434"/>
                            <a:gd name="connsiteY1" fmla="*/ 0 h 245164"/>
                            <a:gd name="connsiteX2" fmla="*/ 1512434 w 1512434"/>
                            <a:gd name="connsiteY2" fmla="*/ 245164 h 245164"/>
                            <a:gd name="connsiteX3" fmla="*/ 0 w 1512434"/>
                            <a:gd name="connsiteY3" fmla="*/ 245164 h 245164"/>
                            <a:gd name="connsiteX0" fmla="*/ 0 w 1512434"/>
                            <a:gd name="connsiteY0" fmla="*/ 372149 h 372149"/>
                            <a:gd name="connsiteX1" fmla="*/ 741627 w 1512434"/>
                            <a:gd name="connsiteY1" fmla="*/ 0 h 372149"/>
                            <a:gd name="connsiteX2" fmla="*/ 1512434 w 1512434"/>
                            <a:gd name="connsiteY2" fmla="*/ 372149 h 372149"/>
                            <a:gd name="connsiteX3" fmla="*/ 0 w 1512434"/>
                            <a:gd name="connsiteY3" fmla="*/ 372149 h 372149"/>
                            <a:gd name="connsiteX0" fmla="*/ 0 w 1512434"/>
                            <a:gd name="connsiteY0" fmla="*/ 372149 h 372149"/>
                            <a:gd name="connsiteX1" fmla="*/ 741627 w 1512434"/>
                            <a:gd name="connsiteY1" fmla="*/ 0 h 372149"/>
                            <a:gd name="connsiteX2" fmla="*/ 1512434 w 1512434"/>
                            <a:gd name="connsiteY2" fmla="*/ 372149 h 372149"/>
                            <a:gd name="connsiteX3" fmla="*/ 0 w 1512434"/>
                            <a:gd name="connsiteY3" fmla="*/ 372149 h 372149"/>
                            <a:gd name="connsiteX0" fmla="*/ 0 w 1512434"/>
                            <a:gd name="connsiteY0" fmla="*/ 372149 h 372149"/>
                            <a:gd name="connsiteX1" fmla="*/ 741627 w 1512434"/>
                            <a:gd name="connsiteY1" fmla="*/ 0 h 372149"/>
                            <a:gd name="connsiteX2" fmla="*/ 1512434 w 1512434"/>
                            <a:gd name="connsiteY2" fmla="*/ 372149 h 372149"/>
                            <a:gd name="connsiteX3" fmla="*/ 0 w 1512434"/>
                            <a:gd name="connsiteY3" fmla="*/ 372149 h 37214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512434" h="372149">
                              <a:moveTo>
                                <a:pt x="0" y="372149"/>
                              </a:moveTo>
                              <a:cubicBezTo>
                                <a:pt x="247209" y="248099"/>
                                <a:pt x="529139" y="211047"/>
                                <a:pt x="741627" y="0"/>
                              </a:cubicBezTo>
                              <a:cubicBezTo>
                                <a:pt x="1068465" y="233789"/>
                                <a:pt x="1255498" y="248099"/>
                                <a:pt x="1512434" y="372149"/>
                              </a:cubicBezTo>
                              <a:lnTo>
                                <a:pt x="0" y="372149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398B44DF-16C3-403B-B289-CD14299F29A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96363" y="4825161"/>
                        <a:ext cx="2116285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6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&lt;</a:t>
                        </a:r>
                        <a:r>
                          <a:rPr lang="ko-KR" altLang="en-US" sz="16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개발 툴 </a:t>
                        </a:r>
                        <a:r>
                          <a:rPr lang="en-US" altLang="ko-KR" sz="16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&amp; </a:t>
                        </a:r>
                        <a:r>
                          <a:rPr lang="ko-KR" altLang="en-US" sz="16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프레임워크</a:t>
                        </a:r>
                        <a:r>
                          <a:rPr lang="en-US" altLang="ko-KR" sz="16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&gt;</a:t>
                        </a:r>
                        <a:endParaRPr lang="ko-KR" altLang="en-US" sz="16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pic>
                    <p:nvPicPr>
                      <p:cNvPr id="140" name="그림 139">
                        <a:extLst>
                          <a:ext uri="{FF2B5EF4-FFF2-40B4-BE49-F238E27FC236}">
                            <a16:creationId xmlns:a16="http://schemas.microsoft.com/office/drawing/2014/main" id="{E1AD5AA1-CAF5-46C5-85AE-D9EBDE0CE41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 cstate="hq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897578" y="5250507"/>
                        <a:ext cx="766089" cy="40212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1" name="Picture 22" descr="PNG">
                        <a:extLst>
                          <a:ext uri="{FF2B5EF4-FFF2-40B4-BE49-F238E27FC236}">
                            <a16:creationId xmlns:a16="http://schemas.microsoft.com/office/drawing/2014/main" id="{9E58C1F0-F097-4BFC-88DE-38E016EE8B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 cstate="hq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 bwMode="auto">
                      <a:xfrm>
                        <a:off x="9143169" y="5220463"/>
                        <a:ext cx="393600" cy="4702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E583B5A9-44FB-4D2B-AA9B-538A056CE853}"/>
                      </a:ext>
                    </a:extLst>
                  </p:cNvPr>
                  <p:cNvGrpSpPr/>
                  <p:nvPr/>
                </p:nvGrpSpPr>
                <p:grpSpPr>
                  <a:xfrm>
                    <a:off x="7832385" y="6375981"/>
                    <a:ext cx="3922163" cy="1344443"/>
                    <a:chOff x="3030751" y="3697789"/>
                    <a:chExt cx="3922163" cy="1344443"/>
                  </a:xfrm>
                </p:grpSpPr>
                <p:grpSp>
                  <p:nvGrpSpPr>
                    <p:cNvPr id="113" name="그룹 112">
                      <a:extLst>
                        <a:ext uri="{FF2B5EF4-FFF2-40B4-BE49-F238E27FC236}">
                          <a16:creationId xmlns:a16="http://schemas.microsoft.com/office/drawing/2014/main" id="{9CFB1FF8-BF68-4C75-B7DF-A08376D99A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9455" y="3697789"/>
                      <a:ext cx="3773459" cy="640317"/>
                      <a:chOff x="832194" y="3521622"/>
                      <a:chExt cx="3773459" cy="640317"/>
                    </a:xfrm>
                  </p:grpSpPr>
                  <p:pic>
                    <p:nvPicPr>
                      <p:cNvPr id="42" name="Picture 2" descr="Python Pandas">
                        <a:extLst>
                          <a:ext uri="{FF2B5EF4-FFF2-40B4-BE49-F238E27FC236}">
                            <a16:creationId xmlns:a16="http://schemas.microsoft.com/office/drawing/2014/main" id="{4DCDF169-ED37-4FAB-8F9E-BEC39EF286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194" y="3549616"/>
                        <a:ext cx="777893" cy="5948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3" name="Picture 6" descr="Python library ">
                        <a:extLst>
                          <a:ext uri="{FF2B5EF4-FFF2-40B4-BE49-F238E27FC236}">
                            <a16:creationId xmlns:a16="http://schemas.microsoft.com/office/drawing/2014/main" id="{4629FF8F-F809-4CD6-BBC4-FB9FDA09AF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 cstate="hq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4311" y="3634454"/>
                        <a:ext cx="911342" cy="393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5" name="Picture 10" descr="Python libraries">
                        <a:extLst>
                          <a:ext uri="{FF2B5EF4-FFF2-40B4-BE49-F238E27FC236}">
                            <a16:creationId xmlns:a16="http://schemas.microsoft.com/office/drawing/2014/main" id="{14099CA7-E679-4C53-B97A-19B0E08C2C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 cstate="hq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790" y="3584028"/>
                        <a:ext cx="852354" cy="5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6" name="Picture 12" descr="Numpy를 이용한 행렬 다루기 2탄">
                        <a:extLst>
                          <a:ext uri="{FF2B5EF4-FFF2-40B4-BE49-F238E27FC236}">
                            <a16:creationId xmlns:a16="http://schemas.microsoft.com/office/drawing/2014/main" id="{60DCD81D-1487-45AD-BE0C-3410EDD5A5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 cstate="hq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511" y="3521622"/>
                        <a:ext cx="728569" cy="6403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6D8150BD-ED0A-407A-9C43-4DBB428343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30751" y="4771150"/>
                      <a:ext cx="1075298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dirty="0" err="1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wordcloud</a:t>
                      </a:r>
                      <a:endParaRPr lang="ko-KR" altLang="en-US" sz="11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p:txBody>
                </p:sp>
                <p:pic>
                  <p:nvPicPr>
                    <p:cNvPr id="1040" name="Picture 16" descr="GitHub - RaRe-Technologies/gensim: Topic Modelling for Humans">
                      <a:extLst>
                        <a:ext uri="{FF2B5EF4-FFF2-40B4-BE49-F238E27FC236}">
                          <a16:creationId xmlns:a16="http://schemas.microsoft.com/office/drawing/2014/main" id="{B166F5B2-B3AB-4E1C-AFD6-EF1482E9677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153053" y="4395446"/>
                      <a:ext cx="817882" cy="40894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2" name="Picture 18">
                      <a:extLst>
                        <a:ext uri="{FF2B5EF4-FFF2-40B4-BE49-F238E27FC236}">
                          <a16:creationId xmlns:a16="http://schemas.microsoft.com/office/drawing/2014/main" id="{D7FB928F-36CD-4F20-A19D-F794A3B36BD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319419" y="4335348"/>
                      <a:ext cx="428086" cy="45786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924D139B-4B5A-436B-977C-00B6C92C5B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52783" y="4780622"/>
                      <a:ext cx="1075298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dirty="0" err="1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Tensorflow</a:t>
                      </a:r>
                      <a:endParaRPr lang="ko-KR" altLang="en-US" sz="11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p:txBody>
                </p:sp>
              </p:grpSp>
            </p:grp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46AE3FA4-1F79-4A80-84C0-B460DA471541}"/>
                    </a:ext>
                  </a:extLst>
                </p:cNvPr>
                <p:cNvSpPr txBox="1"/>
                <p:nvPr/>
              </p:nvSpPr>
              <p:spPr>
                <a:xfrm>
                  <a:off x="5376831" y="1480935"/>
                  <a:ext cx="2422854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dirty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분석 〮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2400" dirty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학습</a:t>
                  </a:r>
                </a:p>
              </p:txBody>
            </p:sp>
            <p:grpSp>
              <p:nvGrpSpPr>
                <p:cNvPr id="143" name="그룹 142">
                  <a:extLst>
                    <a:ext uri="{FF2B5EF4-FFF2-40B4-BE49-F238E27FC236}">
                      <a16:creationId xmlns:a16="http://schemas.microsoft.com/office/drawing/2014/main" id="{EF76DC4B-D81E-47BF-BFD9-F037A4DE9402}"/>
                    </a:ext>
                  </a:extLst>
                </p:cNvPr>
                <p:cNvGrpSpPr/>
                <p:nvPr/>
              </p:nvGrpSpPr>
              <p:grpSpPr>
                <a:xfrm>
                  <a:off x="4833826" y="1367187"/>
                  <a:ext cx="930768" cy="668677"/>
                  <a:chOff x="831465" y="1367187"/>
                  <a:chExt cx="930768" cy="668677"/>
                </a:xfrm>
              </p:grpSpPr>
              <p:pic>
                <p:nvPicPr>
                  <p:cNvPr id="144" name="그림 143">
                    <a:extLst>
                      <a:ext uri="{FF2B5EF4-FFF2-40B4-BE49-F238E27FC236}">
                        <a16:creationId xmlns:a16="http://schemas.microsoft.com/office/drawing/2014/main" id="{AFF85336-4BA3-42DD-ACB0-9D83FE74CC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86459" y="1367187"/>
                    <a:ext cx="420781" cy="376241"/>
                  </a:xfrm>
                  <a:prstGeom prst="rect">
                    <a:avLst/>
                  </a:prstGeom>
                </p:spPr>
              </p:pic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BB915A6E-E01C-4EF8-87ED-FE0AAB889B77}"/>
                      </a:ext>
                    </a:extLst>
                  </p:cNvPr>
                  <p:cNvSpPr txBox="1"/>
                  <p:nvPr/>
                </p:nvSpPr>
                <p:spPr>
                  <a:xfrm>
                    <a:off x="831465" y="1774254"/>
                    <a:ext cx="93076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Python</a:t>
                    </a:r>
                    <a:endParaRPr lang="ko-KR" altLang="en-US" sz="11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</p:grpSp>
          </p:grpSp>
          <p:pic>
            <p:nvPicPr>
              <p:cNvPr id="1044" name="Picture 20" descr="Word Cloud Words Tag - Free image on Pixabay">
                <a:extLst>
                  <a:ext uri="{FF2B5EF4-FFF2-40B4-BE49-F238E27FC236}">
                    <a16:creationId xmlns:a16="http://schemas.microsoft.com/office/drawing/2014/main" id="{1E7FC01B-5BA9-4260-9485-B8F3772A27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8480" y="3698100"/>
                <a:ext cx="674919" cy="457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A38E7FB-F430-4F35-9F3B-ACFA9F3AD46D}"/>
                </a:ext>
              </a:extLst>
            </p:cNvPr>
            <p:cNvGrpSpPr/>
            <p:nvPr/>
          </p:nvGrpSpPr>
          <p:grpSpPr>
            <a:xfrm>
              <a:off x="5169698" y="5303587"/>
              <a:ext cx="1717330" cy="1370216"/>
              <a:chOff x="5169698" y="5352109"/>
              <a:chExt cx="1717330" cy="1370216"/>
            </a:xfrm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9D230C7-8BD6-43E8-9AF4-D8708076188E}"/>
                  </a:ext>
                </a:extLst>
              </p:cNvPr>
              <p:cNvGrpSpPr/>
              <p:nvPr/>
            </p:nvGrpSpPr>
            <p:grpSpPr>
              <a:xfrm>
                <a:off x="5169698" y="5352109"/>
                <a:ext cx="1679414" cy="1370216"/>
                <a:chOff x="4644536" y="4970437"/>
                <a:chExt cx="1791419" cy="1461599"/>
              </a:xfrm>
            </p:grpSpPr>
            <p:sp>
              <p:nvSpPr>
                <p:cNvPr id="60" name="순서도: 자기 디스크 59">
                  <a:extLst>
                    <a:ext uri="{FF2B5EF4-FFF2-40B4-BE49-F238E27FC236}">
                      <a16:creationId xmlns:a16="http://schemas.microsoft.com/office/drawing/2014/main" id="{D33CA6EE-DA9B-4A1B-8E69-457B4C8B9ECF}"/>
                    </a:ext>
                  </a:extLst>
                </p:cNvPr>
                <p:cNvSpPr/>
                <p:nvPr/>
              </p:nvSpPr>
              <p:spPr>
                <a:xfrm>
                  <a:off x="4644536" y="4970437"/>
                  <a:ext cx="1791419" cy="1461599"/>
                </a:xfrm>
                <a:prstGeom prst="flowChartMagneticDisk">
                  <a:avLst/>
                </a:prstGeom>
                <a:solidFill>
                  <a:schemeClr val="bg1"/>
                </a:solidFill>
                <a:ln w="57150">
                  <a:solidFill>
                    <a:srgbClr val="00204A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E1BECE9-7165-4C12-A0B1-8884508BB657}"/>
                    </a:ext>
                  </a:extLst>
                </p:cNvPr>
                <p:cNvSpPr txBox="1"/>
                <p:nvPr/>
              </p:nvSpPr>
              <p:spPr>
                <a:xfrm>
                  <a:off x="4861014" y="5066695"/>
                  <a:ext cx="140529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&lt;Database&gt;</a:t>
                  </a:r>
                  <a:endParaRPr lang="ko-KR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pic>
              <p:nvPicPr>
                <p:cNvPr id="2052" name="Picture 4">
                  <a:extLst>
                    <a:ext uri="{FF2B5EF4-FFF2-40B4-BE49-F238E27FC236}">
                      <a16:creationId xmlns:a16="http://schemas.microsoft.com/office/drawing/2014/main" id="{87CC92E1-86FF-4284-AB4E-51A4A75A3F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30541" y="5606780"/>
                  <a:ext cx="894072" cy="4232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 descr="Azure Database for MySQL (@AzureDBMySQL) | Twitter">
                <a:extLst>
                  <a:ext uri="{FF2B5EF4-FFF2-40B4-BE49-F238E27FC236}">
                    <a16:creationId xmlns:a16="http://schemas.microsoft.com/office/drawing/2014/main" id="{BADB52E3-7C22-4920-8D8D-B656CDFBA4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2949" y="5932455"/>
                <a:ext cx="317387" cy="317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41448-5B97-4258-ACC7-7AA98983A97C}"/>
                  </a:ext>
                </a:extLst>
              </p:cNvPr>
              <p:cNvSpPr txBox="1"/>
              <p:nvPr/>
            </p:nvSpPr>
            <p:spPr>
              <a:xfrm>
                <a:off x="5999225" y="6241942"/>
                <a:ext cx="8878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Azure DB for MySQL</a:t>
                </a:r>
                <a:endPara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53D140F-295A-43BD-A319-539802A31B64}"/>
                </a:ext>
              </a:extLst>
            </p:cNvPr>
            <p:cNvGrpSpPr/>
            <p:nvPr/>
          </p:nvGrpSpPr>
          <p:grpSpPr>
            <a:xfrm>
              <a:off x="3295382" y="1127457"/>
              <a:ext cx="5352243" cy="2124778"/>
              <a:chOff x="3295382" y="1127457"/>
              <a:chExt cx="5352243" cy="212477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6349730F-066D-4981-B435-A7F96658966D}"/>
                  </a:ext>
                </a:extLst>
              </p:cNvPr>
              <p:cNvGrpSpPr/>
              <p:nvPr/>
            </p:nvGrpSpPr>
            <p:grpSpPr>
              <a:xfrm>
                <a:off x="3295382" y="1127457"/>
                <a:ext cx="5352243" cy="2124778"/>
                <a:chOff x="3000800" y="4972332"/>
                <a:chExt cx="5352243" cy="2124778"/>
              </a:xfrm>
            </p:grpSpPr>
            <p:sp>
              <p:nvSpPr>
                <p:cNvPr id="105" name="사각형: 둥근 모서리 104">
                  <a:extLst>
                    <a:ext uri="{FF2B5EF4-FFF2-40B4-BE49-F238E27FC236}">
                      <a16:creationId xmlns:a16="http://schemas.microsoft.com/office/drawing/2014/main" id="{6FE4CA76-ED4A-45F9-AE26-D8856266BE4F}"/>
                    </a:ext>
                  </a:extLst>
                </p:cNvPr>
                <p:cNvSpPr/>
                <p:nvPr/>
              </p:nvSpPr>
              <p:spPr>
                <a:xfrm>
                  <a:off x="3000800" y="4972332"/>
                  <a:ext cx="5352243" cy="2124778"/>
                </a:xfrm>
                <a:prstGeom prst="roundRect">
                  <a:avLst>
                    <a:gd name="adj" fmla="val 8243"/>
                  </a:avLst>
                </a:prstGeom>
                <a:solidFill>
                  <a:srgbClr val="005792"/>
                </a:solidFill>
                <a:ln w="57150">
                  <a:solidFill>
                    <a:srgbClr val="002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사각형: 둥근 모서리 133">
                  <a:extLst>
                    <a:ext uri="{FF2B5EF4-FFF2-40B4-BE49-F238E27FC236}">
                      <a16:creationId xmlns:a16="http://schemas.microsoft.com/office/drawing/2014/main" id="{A5CB7462-D11E-4C26-895B-A6533B47250B}"/>
                    </a:ext>
                  </a:extLst>
                </p:cNvPr>
                <p:cNvSpPr/>
                <p:nvPr/>
              </p:nvSpPr>
              <p:spPr>
                <a:xfrm>
                  <a:off x="5720390" y="5836755"/>
                  <a:ext cx="2452752" cy="853786"/>
                </a:xfrm>
                <a:prstGeom prst="roundRect">
                  <a:avLst>
                    <a:gd name="adj" fmla="val 8243"/>
                  </a:avLst>
                </a:prstGeom>
                <a:solidFill>
                  <a:srgbClr val="F7F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DEACD331-E9F3-4509-9E63-DDDAC87F9216}"/>
                    </a:ext>
                  </a:extLst>
                </p:cNvPr>
                <p:cNvGrpSpPr/>
                <p:nvPr/>
              </p:nvGrpSpPr>
              <p:grpSpPr>
                <a:xfrm>
                  <a:off x="3335294" y="5729803"/>
                  <a:ext cx="2614744" cy="1109910"/>
                  <a:chOff x="637227" y="2753756"/>
                  <a:chExt cx="2650841" cy="3673974"/>
                </a:xfrm>
              </p:grpSpPr>
              <p:sp>
                <p:nvSpPr>
                  <p:cNvPr id="131" name="자유형 101">
                    <a:extLst>
                      <a:ext uri="{FF2B5EF4-FFF2-40B4-BE49-F238E27FC236}">
                        <a16:creationId xmlns:a16="http://schemas.microsoft.com/office/drawing/2014/main" id="{F37700B0-321E-434C-A3A6-ECA990B14341}"/>
                      </a:ext>
                    </a:extLst>
                  </p:cNvPr>
                  <p:cNvSpPr/>
                  <p:nvPr/>
                </p:nvSpPr>
                <p:spPr>
                  <a:xfrm>
                    <a:off x="637227" y="2753756"/>
                    <a:ext cx="2650841" cy="3673974"/>
                  </a:xfrm>
                  <a:custGeom>
                    <a:avLst/>
                    <a:gdLst>
                      <a:gd name="connsiteX0" fmla="*/ 0 w 2812649"/>
                      <a:gd name="connsiteY0" fmla="*/ 0 h 4004056"/>
                      <a:gd name="connsiteX1" fmla="*/ 2812649 w 2812649"/>
                      <a:gd name="connsiteY1" fmla="*/ 0 h 4004056"/>
                      <a:gd name="connsiteX2" fmla="*/ 2812649 w 2812649"/>
                      <a:gd name="connsiteY2" fmla="*/ 3494648 h 4004056"/>
                      <a:gd name="connsiteX3" fmla="*/ 2794539 w 2812649"/>
                      <a:gd name="connsiteY3" fmla="*/ 3476538 h 4004056"/>
                      <a:gd name="connsiteX4" fmla="*/ 2280284 w 2812649"/>
                      <a:gd name="connsiteY4" fmla="*/ 3990792 h 4004056"/>
                      <a:gd name="connsiteX5" fmla="*/ 2293548 w 2812649"/>
                      <a:gd name="connsiteY5" fmla="*/ 4004056 h 4004056"/>
                      <a:gd name="connsiteX6" fmla="*/ 0 w 2812649"/>
                      <a:gd name="connsiteY6" fmla="*/ 4004056 h 4004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12649" h="4004056">
                        <a:moveTo>
                          <a:pt x="0" y="0"/>
                        </a:moveTo>
                        <a:lnTo>
                          <a:pt x="2812649" y="0"/>
                        </a:lnTo>
                        <a:lnTo>
                          <a:pt x="2812649" y="3494648"/>
                        </a:lnTo>
                        <a:lnTo>
                          <a:pt x="2794539" y="3476538"/>
                        </a:lnTo>
                        <a:lnTo>
                          <a:pt x="2280284" y="3990792"/>
                        </a:lnTo>
                        <a:lnTo>
                          <a:pt x="2293548" y="4004056"/>
                        </a:lnTo>
                        <a:lnTo>
                          <a:pt x="0" y="400405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b="1" dirty="0">
                      <a:solidFill>
                        <a:srgbClr val="C00000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endParaRPr>
                  </a:p>
                </p:txBody>
              </p:sp>
              <p:sp>
                <p:nvSpPr>
                  <p:cNvPr id="132" name="이등변 삼각형 6">
                    <a:extLst>
                      <a:ext uri="{FF2B5EF4-FFF2-40B4-BE49-F238E27FC236}">
                        <a16:creationId xmlns:a16="http://schemas.microsoft.com/office/drawing/2014/main" id="{A06A2C77-F2F7-4BC3-A9C1-FD1ED05D731E}"/>
                      </a:ext>
                    </a:extLst>
                  </p:cNvPr>
                  <p:cNvSpPr/>
                  <p:nvPr/>
                </p:nvSpPr>
                <p:spPr>
                  <a:xfrm rot="20855820">
                    <a:off x="2753148" y="5545865"/>
                    <a:ext cx="530361" cy="651912"/>
                  </a:xfrm>
                  <a:custGeom>
                    <a:avLst/>
                    <a:gdLst>
                      <a:gd name="connsiteX0" fmla="*/ 0 w 1512434"/>
                      <a:gd name="connsiteY0" fmla="*/ 245164 h 245164"/>
                      <a:gd name="connsiteX1" fmla="*/ 751967 w 1512434"/>
                      <a:gd name="connsiteY1" fmla="*/ 0 h 245164"/>
                      <a:gd name="connsiteX2" fmla="*/ 1512434 w 1512434"/>
                      <a:gd name="connsiteY2" fmla="*/ 245164 h 245164"/>
                      <a:gd name="connsiteX3" fmla="*/ 0 w 1512434"/>
                      <a:gd name="connsiteY3" fmla="*/ 245164 h 245164"/>
                      <a:gd name="connsiteX0" fmla="*/ 0 w 1512434"/>
                      <a:gd name="connsiteY0" fmla="*/ 372149 h 372149"/>
                      <a:gd name="connsiteX1" fmla="*/ 741627 w 1512434"/>
                      <a:gd name="connsiteY1" fmla="*/ 0 h 372149"/>
                      <a:gd name="connsiteX2" fmla="*/ 1512434 w 1512434"/>
                      <a:gd name="connsiteY2" fmla="*/ 372149 h 372149"/>
                      <a:gd name="connsiteX3" fmla="*/ 0 w 1512434"/>
                      <a:gd name="connsiteY3" fmla="*/ 372149 h 372149"/>
                      <a:gd name="connsiteX0" fmla="*/ 0 w 1512434"/>
                      <a:gd name="connsiteY0" fmla="*/ 372149 h 372149"/>
                      <a:gd name="connsiteX1" fmla="*/ 741627 w 1512434"/>
                      <a:gd name="connsiteY1" fmla="*/ 0 h 372149"/>
                      <a:gd name="connsiteX2" fmla="*/ 1512434 w 1512434"/>
                      <a:gd name="connsiteY2" fmla="*/ 372149 h 372149"/>
                      <a:gd name="connsiteX3" fmla="*/ 0 w 1512434"/>
                      <a:gd name="connsiteY3" fmla="*/ 372149 h 372149"/>
                      <a:gd name="connsiteX0" fmla="*/ 0 w 1512434"/>
                      <a:gd name="connsiteY0" fmla="*/ 372149 h 372149"/>
                      <a:gd name="connsiteX1" fmla="*/ 741627 w 1512434"/>
                      <a:gd name="connsiteY1" fmla="*/ 0 h 372149"/>
                      <a:gd name="connsiteX2" fmla="*/ 1512434 w 1512434"/>
                      <a:gd name="connsiteY2" fmla="*/ 372149 h 372149"/>
                      <a:gd name="connsiteX3" fmla="*/ 0 w 1512434"/>
                      <a:gd name="connsiteY3" fmla="*/ 372149 h 3721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12434" h="372149">
                        <a:moveTo>
                          <a:pt x="0" y="372149"/>
                        </a:moveTo>
                        <a:cubicBezTo>
                          <a:pt x="247209" y="248099"/>
                          <a:pt x="529139" y="211047"/>
                          <a:pt x="741627" y="0"/>
                        </a:cubicBezTo>
                        <a:cubicBezTo>
                          <a:pt x="1068465" y="233789"/>
                          <a:pt x="1255498" y="248099"/>
                          <a:pt x="1512434" y="372149"/>
                        </a:cubicBezTo>
                        <a:lnTo>
                          <a:pt x="0" y="37214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39CEA04-0258-4366-A442-649AB75CE4EE}"/>
                    </a:ext>
                  </a:extLst>
                </p:cNvPr>
                <p:cNvSpPr txBox="1"/>
                <p:nvPr/>
              </p:nvSpPr>
              <p:spPr>
                <a:xfrm>
                  <a:off x="3604105" y="5824213"/>
                  <a:ext cx="211628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&lt;</a:t>
                  </a:r>
                  <a:r>
                    <a:rPr lang="ko-KR" altLang="en-US" sz="16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개발 툴 </a:t>
                  </a:r>
                  <a:r>
                    <a:rPr lang="en-US" altLang="ko-KR" sz="16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&amp; </a:t>
                  </a:r>
                  <a:r>
                    <a:rPr lang="ko-KR" altLang="en-US" sz="16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프레임워크</a:t>
                  </a:r>
                  <a:r>
                    <a:rPr lang="en-US" altLang="ko-KR" sz="16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&gt;</a:t>
                  </a:r>
                  <a:endParaRPr lang="ko-KR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04EF184B-7460-4FBE-8F1C-DA56F74B0335}"/>
                    </a:ext>
                  </a:extLst>
                </p:cNvPr>
                <p:cNvGrpSpPr/>
                <p:nvPr/>
              </p:nvGrpSpPr>
              <p:grpSpPr>
                <a:xfrm>
                  <a:off x="6039990" y="5950327"/>
                  <a:ext cx="1916031" cy="943305"/>
                  <a:chOff x="7335741" y="3704191"/>
                  <a:chExt cx="1916031" cy="943305"/>
                </a:xfrm>
              </p:grpSpPr>
              <p:pic>
                <p:nvPicPr>
                  <p:cNvPr id="74" name="그림 73">
                    <a:extLst>
                      <a:ext uri="{FF2B5EF4-FFF2-40B4-BE49-F238E27FC236}">
                        <a16:creationId xmlns:a16="http://schemas.microsoft.com/office/drawing/2014/main" id="{CE380546-B931-43BF-9D4E-ED3B0E4DF7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00369" y="3704191"/>
                    <a:ext cx="551162" cy="551162"/>
                  </a:xfrm>
                  <a:prstGeom prst="rect">
                    <a:avLst/>
                  </a:prstGeom>
                </p:spPr>
              </p:pic>
              <p:pic>
                <p:nvPicPr>
                  <p:cNvPr id="75" name="그림 74">
                    <a:extLst>
                      <a:ext uri="{FF2B5EF4-FFF2-40B4-BE49-F238E27FC236}">
                        <a16:creationId xmlns:a16="http://schemas.microsoft.com/office/drawing/2014/main" id="{68B81D67-1068-478A-9D5F-E25D418FB9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67346" y="3712715"/>
                    <a:ext cx="524627" cy="524627"/>
                  </a:xfrm>
                  <a:prstGeom prst="rect">
                    <a:avLst/>
                  </a:prstGeom>
                </p:spPr>
              </p:pic>
              <p:pic>
                <p:nvPicPr>
                  <p:cNvPr id="76" name="그림 75">
                    <a:extLst>
                      <a:ext uri="{FF2B5EF4-FFF2-40B4-BE49-F238E27FC236}">
                        <a16:creationId xmlns:a16="http://schemas.microsoft.com/office/drawing/2014/main" id="{667ED4A8-F9BA-4AC3-8CCA-B35F30DB43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08165" y="3746560"/>
                    <a:ext cx="406482" cy="456935"/>
                  </a:xfrm>
                  <a:prstGeom prst="rect">
                    <a:avLst/>
                  </a:prstGeom>
                </p:spPr>
              </p:pic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354F6E9-57E4-4255-A2E4-E092FF273ECC}"/>
                      </a:ext>
                    </a:extLst>
                  </p:cNvPr>
                  <p:cNvSpPr txBox="1"/>
                  <p:nvPr/>
                </p:nvSpPr>
                <p:spPr>
                  <a:xfrm>
                    <a:off x="7335741" y="4201080"/>
                    <a:ext cx="746666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Html5	</a:t>
                    </a:r>
                    <a:endParaRPr lang="ko-KR" altLang="en-US" sz="11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73038506-AE20-4FAC-AA69-F2A735EA1B70}"/>
                      </a:ext>
                    </a:extLst>
                  </p:cNvPr>
                  <p:cNvSpPr txBox="1"/>
                  <p:nvPr/>
                </p:nvSpPr>
                <p:spPr>
                  <a:xfrm>
                    <a:off x="7860484" y="4201080"/>
                    <a:ext cx="933816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JavaScript	</a:t>
                    </a:r>
                    <a:endParaRPr lang="ko-KR" altLang="en-US" sz="11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6CC4B341-05FD-4FA3-A200-54E3B04BCC7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5106" y="4216609"/>
                    <a:ext cx="746666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css3	</a:t>
                    </a:r>
                    <a:endParaRPr lang="ko-KR" altLang="en-US" sz="11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</p:grp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50ACAE98-D3B0-4403-B8CD-ED80C6272E63}"/>
                    </a:ext>
                  </a:extLst>
                </p:cNvPr>
                <p:cNvGrpSpPr/>
                <p:nvPr/>
              </p:nvGrpSpPr>
              <p:grpSpPr>
                <a:xfrm>
                  <a:off x="4200723" y="6197242"/>
                  <a:ext cx="1745525" cy="817195"/>
                  <a:chOff x="9604258" y="3823838"/>
                  <a:chExt cx="1745525" cy="817195"/>
                </a:xfrm>
              </p:grpSpPr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28DD790C-0A91-41E2-BB53-B036EB7A44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60576" y="3823838"/>
                    <a:ext cx="367658" cy="367658"/>
                  </a:xfrm>
                  <a:prstGeom prst="rect">
                    <a:avLst/>
                  </a:prstGeom>
                </p:spPr>
              </p:pic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B6391765-E81A-4568-BD4C-FC54AEE3229A}"/>
                      </a:ext>
                    </a:extLst>
                  </p:cNvPr>
                  <p:cNvSpPr txBox="1"/>
                  <p:nvPr/>
                </p:nvSpPr>
                <p:spPr>
                  <a:xfrm>
                    <a:off x="9604258" y="4210146"/>
                    <a:ext cx="866402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 err="1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BootStrap</a:t>
                    </a:r>
                    <a:r>
                      <a:rPr lang="en-US" altLang="ko-KR" sz="11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	</a:t>
                    </a:r>
                    <a:endParaRPr lang="ko-KR" altLang="en-US" sz="11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CE556C03-271F-451F-8A22-FE48D72A1E4F}"/>
                      </a:ext>
                    </a:extLst>
                  </p:cNvPr>
                  <p:cNvSpPr txBox="1"/>
                  <p:nvPr/>
                </p:nvSpPr>
                <p:spPr>
                  <a:xfrm>
                    <a:off x="10173425" y="4210146"/>
                    <a:ext cx="117635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Swing2App</a:t>
                    </a:r>
                    <a:endParaRPr lang="ko-KR" altLang="en-US" sz="11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</p:grp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03AB078-1C53-4350-97B9-F16D7B581E99}"/>
                    </a:ext>
                  </a:extLst>
                </p:cNvPr>
                <p:cNvSpPr txBox="1"/>
                <p:nvPr/>
              </p:nvSpPr>
              <p:spPr>
                <a:xfrm>
                  <a:off x="3418129" y="6593651"/>
                  <a:ext cx="93076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PyCharm</a:t>
                  </a:r>
                  <a:endParaRPr lang="ko-KR" altLang="en-US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64B25DE-CC1D-47EA-A8E8-33C1566D27F3}"/>
                    </a:ext>
                  </a:extLst>
                </p:cNvPr>
                <p:cNvSpPr txBox="1"/>
                <p:nvPr/>
              </p:nvSpPr>
              <p:spPr>
                <a:xfrm>
                  <a:off x="4148571" y="5136269"/>
                  <a:ext cx="2452752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dirty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서비스 구현</a:t>
                  </a:r>
                </a:p>
              </p:txBody>
            </p:sp>
            <p:pic>
              <p:nvPicPr>
                <p:cNvPr id="135" name="그림 134">
                  <a:extLst>
                    <a:ext uri="{FF2B5EF4-FFF2-40B4-BE49-F238E27FC236}">
                      <a16:creationId xmlns:a16="http://schemas.microsoft.com/office/drawing/2014/main" id="{4E08E3BF-FEE7-4E38-B86E-25AA1EE91C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60141" y="6157509"/>
                  <a:ext cx="482296" cy="439334"/>
                </a:xfrm>
                <a:prstGeom prst="rect">
                  <a:avLst/>
                </a:prstGeom>
              </p:spPr>
            </p:pic>
            <p:pic>
              <p:nvPicPr>
                <p:cNvPr id="2054" name="Picture 6" descr="Flask-Test] factory_boy">
                  <a:extLst>
                    <a:ext uri="{FF2B5EF4-FFF2-40B4-BE49-F238E27FC236}">
                      <a16:creationId xmlns:a16="http://schemas.microsoft.com/office/drawing/2014/main" id="{547F839E-B75E-4649-A65F-5B94C6EF60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28274" y="5066735"/>
                  <a:ext cx="958118" cy="4790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3" name="Picture 4" descr="무료 앱만들기] 무료 앱제작 툴 스윙 웹뷰 기능 소개 : 네이버 블로그">
                <a:extLst>
                  <a:ext uri="{FF2B5EF4-FFF2-40B4-BE49-F238E27FC236}">
                    <a16:creationId xmlns:a16="http://schemas.microsoft.com/office/drawing/2014/main" id="{7FDAFA7A-933D-4F4B-B3D5-2391123F9D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4835" y="2324309"/>
                <a:ext cx="420236" cy="4202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2F0990F3-4E45-4139-BD53-7F5442E79E08}"/>
                </a:ext>
              </a:extLst>
            </p:cNvPr>
            <p:cNvGrpSpPr/>
            <p:nvPr/>
          </p:nvGrpSpPr>
          <p:grpSpPr>
            <a:xfrm>
              <a:off x="5240708" y="3323777"/>
              <a:ext cx="1531814" cy="1740688"/>
              <a:chOff x="4725579" y="2717021"/>
              <a:chExt cx="1531814" cy="1740688"/>
            </a:xfrm>
          </p:grpSpPr>
          <p:sp>
            <p:nvSpPr>
              <p:cNvPr id="63" name="모서리가 둥근 직사각형 105">
                <a:extLst>
                  <a:ext uri="{FF2B5EF4-FFF2-40B4-BE49-F238E27FC236}">
                    <a16:creationId xmlns:a16="http://schemas.microsoft.com/office/drawing/2014/main" id="{748EE97D-9D2D-4EF1-92FF-40C60B47E08B}"/>
                  </a:ext>
                </a:extLst>
              </p:cNvPr>
              <p:cNvSpPr/>
              <p:nvPr/>
            </p:nvSpPr>
            <p:spPr>
              <a:xfrm rot="2700000">
                <a:off x="4693637" y="2932199"/>
                <a:ext cx="1557452" cy="1493568"/>
              </a:xfrm>
              <a:prstGeom prst="roundRect">
                <a:avLst/>
              </a:prstGeom>
              <a:solidFill>
                <a:srgbClr val="00204A"/>
              </a:solidFill>
              <a:ln>
                <a:solidFill>
                  <a:srgbClr val="0A6A85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4" name="모서리가 둥근 직사각형 41">
                <a:extLst>
                  <a:ext uri="{FF2B5EF4-FFF2-40B4-BE49-F238E27FC236}">
                    <a16:creationId xmlns:a16="http://schemas.microsoft.com/office/drawing/2014/main" id="{368069A9-3051-4281-85DB-CD8B779F6949}"/>
                  </a:ext>
                </a:extLst>
              </p:cNvPr>
              <p:cNvSpPr/>
              <p:nvPr/>
            </p:nvSpPr>
            <p:spPr>
              <a:xfrm rot="2700000">
                <a:off x="4719166" y="2733725"/>
                <a:ext cx="1550220" cy="151681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3B429BAC-75B6-495C-AFA2-268944FB7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363" y="3184511"/>
                <a:ext cx="469453" cy="469453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22859FBC-2FC3-4825-8271-4FEBCFE77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76959" y="3153430"/>
                <a:ext cx="469454" cy="469454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36F9E9-8837-439E-B1F6-C084F1CCDCE9}"/>
                  </a:ext>
                </a:extLst>
              </p:cNvPr>
              <p:cNvSpPr txBox="1"/>
              <p:nvPr/>
            </p:nvSpPr>
            <p:spPr>
              <a:xfrm>
                <a:off x="4930483" y="2782968"/>
                <a:ext cx="11352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&lt;</a:t>
                </a:r>
                <a:r>
                  <a:rPr lang="ko-KR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협업 도구</a:t>
                </a:r>
                <a:r>
                  <a:rPr lang="en-US" altLang="ko-KR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&gt;</a:t>
                </a:r>
                <a:endPara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05E9ACB-DCFB-4A19-B2F4-CC1233C068D7}"/>
                  </a:ext>
                </a:extLst>
              </p:cNvPr>
              <p:cNvSpPr txBox="1"/>
              <p:nvPr/>
            </p:nvSpPr>
            <p:spPr>
              <a:xfrm>
                <a:off x="4734067" y="3661293"/>
                <a:ext cx="7466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 err="1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Github</a:t>
                </a:r>
                <a:endPara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11DE274-F56B-4B92-8ADB-7969010FE445}"/>
                  </a:ext>
                </a:extLst>
              </p:cNvPr>
              <p:cNvSpPr txBox="1"/>
              <p:nvPr/>
            </p:nvSpPr>
            <p:spPr>
              <a:xfrm>
                <a:off x="5558707" y="3616253"/>
                <a:ext cx="6986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Google</a:t>
                </a:r>
              </a:p>
              <a:p>
                <a:pPr algn="ctr"/>
                <a:r>
                  <a:rPr lang="en-US" altLang="ko-KR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Drive</a:t>
                </a:r>
                <a:endPara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836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360E6A33-6827-4985-B957-820EC56D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392EE57-2202-4319-B01B-EC2FCBFCD3B7}"/>
              </a:ext>
            </a:extLst>
          </p:cNvPr>
          <p:cNvGrpSpPr/>
          <p:nvPr/>
        </p:nvGrpSpPr>
        <p:grpSpPr>
          <a:xfrm>
            <a:off x="5431519" y="4648196"/>
            <a:ext cx="2480747" cy="1425346"/>
            <a:chOff x="1409700" y="4648200"/>
            <a:chExt cx="2714707" cy="818489"/>
          </a:xfrm>
          <a:solidFill>
            <a:srgbClr val="F7F7F7"/>
          </a:solidFill>
        </p:grpSpPr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FA51715C-CA4A-434B-B166-86C62E8D402C}"/>
                </a:ext>
              </a:extLst>
            </p:cNvPr>
            <p:cNvSpPr/>
            <p:nvPr/>
          </p:nvSpPr>
          <p:spPr>
            <a:xfrm>
              <a:off x="1638300" y="4648200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5830B18-4C88-44BC-8D71-C2F4BEA70FC9}"/>
                </a:ext>
              </a:extLst>
            </p:cNvPr>
            <p:cNvSpPr/>
            <p:nvPr/>
          </p:nvSpPr>
          <p:spPr>
            <a:xfrm>
              <a:off x="1409700" y="4782738"/>
              <a:ext cx="2714707" cy="6839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시스템 흐름도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</a:t>
              </a:r>
              <a:r>
                <a:rPr lang="ko-KR" altLang="en-US" sz="1600" dirty="0" err="1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전처리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 모델 및 학습과정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339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36B7-B4C6-4D84-9091-96BE96286CE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시스템흐름도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8C7AF8-DB70-4894-ACE1-1A2A00E54B85}"/>
              </a:ext>
            </a:extLst>
          </p:cNvPr>
          <p:cNvGrpSpPr/>
          <p:nvPr/>
        </p:nvGrpSpPr>
        <p:grpSpPr>
          <a:xfrm>
            <a:off x="101622" y="1211520"/>
            <a:ext cx="11956637" cy="5479520"/>
            <a:chOff x="101622" y="1211520"/>
            <a:chExt cx="11956637" cy="5479520"/>
          </a:xfrm>
        </p:grpSpPr>
        <p:sp>
          <p:nvSpPr>
            <p:cNvPr id="30" name="화살표: 아래쪽 29">
              <a:extLst>
                <a:ext uri="{FF2B5EF4-FFF2-40B4-BE49-F238E27FC236}">
                  <a16:creationId xmlns:a16="http://schemas.microsoft.com/office/drawing/2014/main" id="{C395F3B6-871D-4BE0-A76D-711433975D9A}"/>
                </a:ext>
              </a:extLst>
            </p:cNvPr>
            <p:cNvSpPr/>
            <p:nvPr/>
          </p:nvSpPr>
          <p:spPr>
            <a:xfrm rot="16200000">
              <a:off x="8900544" y="4923509"/>
              <a:ext cx="1038876" cy="1269221"/>
            </a:xfrm>
            <a:prstGeom prst="downArrow">
              <a:avLst>
                <a:gd name="adj1" fmla="val 41532"/>
                <a:gd name="adj2" fmla="val 5557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0C64961A-EE6A-475F-9825-D345B6FBA6F1}"/>
                </a:ext>
              </a:extLst>
            </p:cNvPr>
            <p:cNvSpPr/>
            <p:nvPr/>
          </p:nvSpPr>
          <p:spPr>
            <a:xfrm>
              <a:off x="7250828" y="5038680"/>
              <a:ext cx="1617257" cy="1084122"/>
            </a:xfrm>
            <a:prstGeom prst="roundRect">
              <a:avLst/>
            </a:prstGeom>
            <a:solidFill>
              <a:srgbClr val="448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00206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APPLY</a:t>
              </a:r>
              <a:endParaRPr lang="ko-KR" altLang="en-US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2CC9E332-79A2-47B5-A06D-86FFEDCE2BC4}"/>
                </a:ext>
              </a:extLst>
            </p:cNvPr>
            <p:cNvSpPr/>
            <p:nvPr/>
          </p:nvSpPr>
          <p:spPr>
            <a:xfrm>
              <a:off x="10003268" y="4521649"/>
              <a:ext cx="1779224" cy="1715148"/>
            </a:xfrm>
            <a:prstGeom prst="round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1FC0AC4-ABAE-4365-B3DF-C1A148AD3D60}"/>
                </a:ext>
              </a:extLst>
            </p:cNvPr>
            <p:cNvSpPr/>
            <p:nvPr/>
          </p:nvSpPr>
          <p:spPr>
            <a:xfrm>
              <a:off x="2269671" y="1666526"/>
              <a:ext cx="664139" cy="48933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DB497C7-3DCF-46D3-A50B-C33843CC6F01}"/>
                </a:ext>
              </a:extLst>
            </p:cNvPr>
            <p:cNvSpPr/>
            <p:nvPr/>
          </p:nvSpPr>
          <p:spPr>
            <a:xfrm>
              <a:off x="7200612" y="1686805"/>
              <a:ext cx="1717692" cy="1621797"/>
            </a:xfrm>
            <a:prstGeom prst="ellipse">
              <a:avLst/>
            </a:prstGeom>
            <a:solidFill>
              <a:srgbClr val="448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06FB70A-90EE-4F1A-ADE4-F1ED57953AEB}"/>
                </a:ext>
              </a:extLst>
            </p:cNvPr>
            <p:cNvSpPr txBox="1"/>
            <p:nvPr/>
          </p:nvSpPr>
          <p:spPr>
            <a:xfrm>
              <a:off x="132188" y="1218339"/>
              <a:ext cx="2840138" cy="3693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데이터수집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7ABCDB3-6D76-4E76-890C-06DA09A7BA60}"/>
                </a:ext>
              </a:extLst>
            </p:cNvPr>
            <p:cNvCxnSpPr>
              <a:cxnSpLocks/>
            </p:cNvCxnSpPr>
            <p:nvPr/>
          </p:nvCxnSpPr>
          <p:spPr>
            <a:xfrm>
              <a:off x="3085273" y="1229618"/>
              <a:ext cx="0" cy="533020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화살표: 아래쪽 38">
              <a:extLst>
                <a:ext uri="{FF2B5EF4-FFF2-40B4-BE49-F238E27FC236}">
                  <a16:creationId xmlns:a16="http://schemas.microsoft.com/office/drawing/2014/main" id="{0A228519-026B-4451-AED2-21D9BBB0BE6C}"/>
                </a:ext>
              </a:extLst>
            </p:cNvPr>
            <p:cNvSpPr/>
            <p:nvPr/>
          </p:nvSpPr>
          <p:spPr>
            <a:xfrm rot="16200000">
              <a:off x="1244204" y="1741161"/>
              <a:ext cx="1038876" cy="1488466"/>
            </a:xfrm>
            <a:prstGeom prst="downArrow">
              <a:avLst>
                <a:gd name="adj1" fmla="val 41532"/>
                <a:gd name="adj2" fmla="val 55573"/>
              </a:avLst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DAD1766-587F-419E-885D-25744A96D34E}"/>
                </a:ext>
              </a:extLst>
            </p:cNvPr>
            <p:cNvSpPr txBox="1"/>
            <p:nvPr/>
          </p:nvSpPr>
          <p:spPr>
            <a:xfrm>
              <a:off x="1022693" y="2333137"/>
              <a:ext cx="1392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BeautifulSoup</a:t>
              </a:r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1" name="화살표: 아래쪽 40">
              <a:extLst>
                <a:ext uri="{FF2B5EF4-FFF2-40B4-BE49-F238E27FC236}">
                  <a16:creationId xmlns:a16="http://schemas.microsoft.com/office/drawing/2014/main" id="{88B70A95-15E2-4574-9D1E-2E8302D84508}"/>
                </a:ext>
              </a:extLst>
            </p:cNvPr>
            <p:cNvSpPr/>
            <p:nvPr/>
          </p:nvSpPr>
          <p:spPr>
            <a:xfrm rot="16200000">
              <a:off x="1134827" y="4863747"/>
              <a:ext cx="1382138" cy="1363961"/>
            </a:xfrm>
            <a:prstGeom prst="downArrow">
              <a:avLst>
                <a:gd name="adj1" fmla="val 37291"/>
                <a:gd name="adj2" fmla="val 55573"/>
              </a:avLst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7329939-0287-43A7-AFE1-3507BE42E311}"/>
                </a:ext>
              </a:extLst>
            </p:cNvPr>
            <p:cNvSpPr txBox="1"/>
            <p:nvPr/>
          </p:nvSpPr>
          <p:spPr>
            <a:xfrm>
              <a:off x="1201943" y="5315091"/>
              <a:ext cx="13925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Pytube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&amp;</a:t>
              </a:r>
            </a:p>
            <a:p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YouTube API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138030-A090-4E27-9EBB-FA0B3A490272}"/>
                </a:ext>
              </a:extLst>
            </p:cNvPr>
            <p:cNvSpPr txBox="1"/>
            <p:nvPr/>
          </p:nvSpPr>
          <p:spPr>
            <a:xfrm rot="10800000" flipH="1" flipV="1">
              <a:off x="211138" y="4637291"/>
              <a:ext cx="11452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A50021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실시간</a:t>
              </a:r>
              <a:endParaRPr lang="en-US" altLang="ko-KR" sz="1600" b="1" dirty="0">
                <a:solidFill>
                  <a:srgbClr val="A5002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  <a:p>
              <a:pPr algn="ctr"/>
              <a:r>
                <a:rPr lang="ko-KR" altLang="en-US" sz="1600" b="1" dirty="0">
                  <a:solidFill>
                    <a:srgbClr val="A50021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수집</a:t>
              </a:r>
            </a:p>
          </p:txBody>
        </p:sp>
        <p:pic>
          <p:nvPicPr>
            <p:cNvPr id="45" name="그림 44" descr="그리기이(가) 표시된 사진&#10;&#10;자동 생성된 설명">
              <a:extLst>
                <a:ext uri="{FF2B5EF4-FFF2-40B4-BE49-F238E27FC236}">
                  <a16:creationId xmlns:a16="http://schemas.microsoft.com/office/drawing/2014/main" id="{06ED09EE-F7EC-402A-8EBA-EA4E6AB22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95332" y="4521649"/>
              <a:ext cx="381742" cy="397583"/>
            </a:xfrm>
            <a:prstGeom prst="rect">
              <a:avLst/>
            </a:prstGeom>
          </p:spPr>
        </p:pic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4E40362A-B31C-41B0-9C2F-20F74A3DB154}"/>
                </a:ext>
              </a:extLst>
            </p:cNvPr>
            <p:cNvSpPr/>
            <p:nvPr/>
          </p:nvSpPr>
          <p:spPr>
            <a:xfrm>
              <a:off x="2753801" y="1967645"/>
              <a:ext cx="1436818" cy="9871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X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: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기사본문</a:t>
              </a:r>
              <a:endPara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1600" b="1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Y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: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요약문</a:t>
              </a: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74706093-E7A7-421C-83AB-C17C97CEB9FD}"/>
                </a:ext>
              </a:extLst>
            </p:cNvPr>
            <p:cNvSpPr/>
            <p:nvPr/>
          </p:nvSpPr>
          <p:spPr>
            <a:xfrm>
              <a:off x="2753801" y="5083103"/>
              <a:ext cx="1436817" cy="9871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영상제목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</a:p>
            <a:p>
              <a:r>
                <a:rPr lang="ko-KR" altLang="en-US" sz="16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영상 스크립트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댓글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링크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4795CB-68D6-4868-91EC-81277B0527B2}"/>
                </a:ext>
              </a:extLst>
            </p:cNvPr>
            <p:cNvSpPr txBox="1"/>
            <p:nvPr/>
          </p:nvSpPr>
          <p:spPr>
            <a:xfrm rot="10800000" flipH="1" flipV="1">
              <a:off x="1197724" y="2628821"/>
              <a:ext cx="1229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206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Crawling</a:t>
              </a:r>
              <a:endParaRPr lang="ko-KR" altLang="en-US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D3B00BF-4D81-4F7E-A752-351376981FD0}"/>
                </a:ext>
              </a:extLst>
            </p:cNvPr>
            <p:cNvSpPr txBox="1"/>
            <p:nvPr/>
          </p:nvSpPr>
          <p:spPr>
            <a:xfrm rot="10800000" flipH="1" flipV="1">
              <a:off x="1221865" y="5759378"/>
              <a:ext cx="1229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206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Crawling</a:t>
              </a:r>
              <a:endParaRPr lang="ko-KR" altLang="en-US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D20EF22-FAA5-4135-B61A-FF8D54EFF604}"/>
                </a:ext>
              </a:extLst>
            </p:cNvPr>
            <p:cNvCxnSpPr>
              <a:cxnSpLocks/>
            </p:cNvCxnSpPr>
            <p:nvPr/>
          </p:nvCxnSpPr>
          <p:spPr>
            <a:xfrm>
              <a:off x="6608628" y="1229618"/>
              <a:ext cx="0" cy="533020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B94C49-75FA-4756-9264-2601AE6E66C4}"/>
                </a:ext>
              </a:extLst>
            </p:cNvPr>
            <p:cNvSpPr txBox="1"/>
            <p:nvPr/>
          </p:nvSpPr>
          <p:spPr>
            <a:xfrm>
              <a:off x="3198221" y="1229300"/>
              <a:ext cx="3277750" cy="3693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데이터전처리</a:t>
              </a:r>
              <a:endPara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75A835A-8EB7-41D7-B1A0-070DDDC379CD}"/>
                </a:ext>
              </a:extLst>
            </p:cNvPr>
            <p:cNvSpPr txBox="1"/>
            <p:nvPr/>
          </p:nvSpPr>
          <p:spPr>
            <a:xfrm>
              <a:off x="6739875" y="1216588"/>
              <a:ext cx="2699584" cy="3693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모델학습</a:t>
              </a:r>
              <a:r>
                <a:rPr lang="en-US" altLang="ko-KR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lang="ko-KR" altLang="en-US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적용</a:t>
              </a:r>
            </a:p>
          </p:txBody>
        </p:sp>
        <p:sp>
          <p:nvSpPr>
            <p:cNvPr id="54" name="화살표: 아래쪽 53">
              <a:extLst>
                <a:ext uri="{FF2B5EF4-FFF2-40B4-BE49-F238E27FC236}">
                  <a16:creationId xmlns:a16="http://schemas.microsoft.com/office/drawing/2014/main" id="{3D5A36C4-AA23-40AB-8041-8CCE4292DAF5}"/>
                </a:ext>
              </a:extLst>
            </p:cNvPr>
            <p:cNvSpPr/>
            <p:nvPr/>
          </p:nvSpPr>
          <p:spPr>
            <a:xfrm rot="16200000">
              <a:off x="5310055" y="3955323"/>
              <a:ext cx="1038876" cy="3277751"/>
            </a:xfrm>
            <a:prstGeom prst="downArrow">
              <a:avLst>
                <a:gd name="adj1" fmla="val 41532"/>
                <a:gd name="adj2" fmla="val 5557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화살표: 아래쪽 54">
              <a:extLst>
                <a:ext uri="{FF2B5EF4-FFF2-40B4-BE49-F238E27FC236}">
                  <a16:creationId xmlns:a16="http://schemas.microsoft.com/office/drawing/2014/main" id="{0E5E33B4-E04C-4463-8BE0-5FFBE1FE6F72}"/>
                </a:ext>
              </a:extLst>
            </p:cNvPr>
            <p:cNvSpPr/>
            <p:nvPr/>
          </p:nvSpPr>
          <p:spPr>
            <a:xfrm rot="16200000">
              <a:off x="5310058" y="793336"/>
              <a:ext cx="1038876" cy="3277752"/>
            </a:xfrm>
            <a:prstGeom prst="downArrow">
              <a:avLst>
                <a:gd name="adj1" fmla="val 41532"/>
                <a:gd name="adj2" fmla="val 5557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1797FF01-C695-49AC-9648-7637885B3343}"/>
                </a:ext>
              </a:extLst>
            </p:cNvPr>
            <p:cNvSpPr/>
            <p:nvPr/>
          </p:nvSpPr>
          <p:spPr>
            <a:xfrm>
              <a:off x="4593751" y="2432211"/>
              <a:ext cx="1422893" cy="3292273"/>
            </a:xfrm>
            <a:prstGeom prst="roundRect">
              <a:avLst/>
            </a:prstGeom>
            <a:solidFill>
              <a:srgbClr val="FDB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koNLPy</a:t>
              </a:r>
              <a:endPara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ACC0C0C-5049-446D-B78B-E05AD37976B9}"/>
                </a:ext>
              </a:extLst>
            </p:cNvPr>
            <p:cNvSpPr txBox="1"/>
            <p:nvPr/>
          </p:nvSpPr>
          <p:spPr>
            <a:xfrm rot="10800000" flipH="1" flipV="1">
              <a:off x="4653536" y="4471309"/>
              <a:ext cx="18200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00206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Tokenizing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00206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Normalizing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00206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Lemmatization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00206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Stemming</a:t>
              </a:r>
              <a:endParaRPr lang="ko-KR" altLang="en-US" sz="14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BFC747-AD5A-473A-8B22-936CC324E3A5}"/>
                </a:ext>
              </a:extLst>
            </p:cNvPr>
            <p:cNvSpPr txBox="1"/>
            <p:nvPr/>
          </p:nvSpPr>
          <p:spPr>
            <a:xfrm rot="10800000" flipH="1" flipV="1">
              <a:off x="7363714" y="2297432"/>
              <a:ext cx="13914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206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TRAIN</a:t>
              </a:r>
              <a:endParaRPr lang="ko-KR" altLang="en-US" sz="1600" b="1" dirty="0">
                <a:solidFill>
                  <a:srgbClr val="00206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32544881-DE52-497E-B327-572E8C75D3C0}"/>
                </a:ext>
              </a:extLst>
            </p:cNvPr>
            <p:cNvSpPr/>
            <p:nvPr/>
          </p:nvSpPr>
          <p:spPr>
            <a:xfrm>
              <a:off x="7283577" y="3170132"/>
              <a:ext cx="1617257" cy="1426478"/>
            </a:xfrm>
            <a:prstGeom prst="roundRect">
              <a:avLst/>
            </a:prstGeom>
            <a:solidFill>
              <a:srgbClr val="FDB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Seq2Seq</a:t>
              </a:r>
              <a:r>
                <a:rPr lang="ko-KR" altLang="en-US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with</a:t>
              </a:r>
              <a:r>
                <a:rPr lang="ko-KR" altLang="en-US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Attention</a:t>
              </a:r>
              <a:endPara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68" name="화살표: 아래쪽 67">
              <a:extLst>
                <a:ext uri="{FF2B5EF4-FFF2-40B4-BE49-F238E27FC236}">
                  <a16:creationId xmlns:a16="http://schemas.microsoft.com/office/drawing/2014/main" id="{24383DC4-3E38-4423-A407-0F11A9F3BD5F}"/>
                </a:ext>
              </a:extLst>
            </p:cNvPr>
            <p:cNvSpPr/>
            <p:nvPr/>
          </p:nvSpPr>
          <p:spPr>
            <a:xfrm>
              <a:off x="7553646" y="4573504"/>
              <a:ext cx="1038876" cy="465177"/>
            </a:xfrm>
            <a:prstGeom prst="downArrow">
              <a:avLst>
                <a:gd name="adj1" fmla="val 41532"/>
                <a:gd name="adj2" fmla="val 63276"/>
              </a:avLst>
            </a:prstGeom>
            <a:solidFill>
              <a:srgbClr val="FDB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573AA73-387C-47BB-8E55-0E5319F42A3F}"/>
                </a:ext>
              </a:extLst>
            </p:cNvPr>
            <p:cNvSpPr txBox="1"/>
            <p:nvPr/>
          </p:nvSpPr>
          <p:spPr>
            <a:xfrm>
              <a:off x="9703363" y="1211520"/>
              <a:ext cx="2354896" cy="3693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웹 </a:t>
              </a:r>
              <a:r>
                <a:rPr lang="en-US" altLang="ko-KR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앱 서비스</a:t>
              </a: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BD5CBA0-6083-40B6-853C-C4528B42E868}"/>
                </a:ext>
              </a:extLst>
            </p:cNvPr>
            <p:cNvCxnSpPr>
              <a:cxnSpLocks/>
            </p:cNvCxnSpPr>
            <p:nvPr/>
          </p:nvCxnSpPr>
          <p:spPr>
            <a:xfrm>
              <a:off x="9552406" y="1229618"/>
              <a:ext cx="0" cy="533020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4ABFCA79-270D-40A6-95E8-CC8369C8B40B}"/>
                </a:ext>
              </a:extLst>
            </p:cNvPr>
            <p:cNvSpPr/>
            <p:nvPr/>
          </p:nvSpPr>
          <p:spPr>
            <a:xfrm>
              <a:off x="10003267" y="2105467"/>
              <a:ext cx="1779225" cy="264800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7D33784-7817-4F66-8B70-AE55DC249BFD}"/>
                </a:ext>
              </a:extLst>
            </p:cNvPr>
            <p:cNvSpPr/>
            <p:nvPr/>
          </p:nvSpPr>
          <p:spPr>
            <a:xfrm>
              <a:off x="10003268" y="3805607"/>
              <a:ext cx="1779223" cy="10388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212153D-25E8-44B7-B296-A65C1BF91C0A}"/>
                </a:ext>
              </a:extLst>
            </p:cNvPr>
            <p:cNvSpPr/>
            <p:nvPr/>
          </p:nvSpPr>
          <p:spPr>
            <a:xfrm>
              <a:off x="10003267" y="2980948"/>
              <a:ext cx="177922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YouTube</a:t>
              </a: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뉴스 요약</a:t>
              </a:r>
              <a:r>
                <a:rPr lang="en-US" altLang="ko-KR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서비스</a:t>
              </a:r>
              <a:endPara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739009C-4DCC-4590-95D9-21956B54C7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37" y="2492071"/>
              <a:ext cx="664139" cy="26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6399CB1-4461-4E69-83A1-3E8E2E30F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188" y="5344575"/>
              <a:ext cx="951867" cy="407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7472D0E-BA2D-46D7-AB40-31EC43C15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2" y="2206053"/>
              <a:ext cx="951867" cy="18275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FCFFD6-52AD-4A95-8102-3ECB4AE301E5}"/>
                </a:ext>
              </a:extLst>
            </p:cNvPr>
            <p:cNvSpPr txBox="1"/>
            <p:nvPr/>
          </p:nvSpPr>
          <p:spPr>
            <a:xfrm>
              <a:off x="10539761" y="5304853"/>
              <a:ext cx="93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Flask</a:t>
              </a:r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FB2A2978-1DC5-4FEE-AF14-063BC728292F}"/>
                </a:ext>
              </a:extLst>
            </p:cNvPr>
            <p:cNvCxnSpPr>
              <a:stCxn id="47" idx="2"/>
              <a:endCxn id="72" idx="2"/>
            </p:cNvCxnSpPr>
            <p:nvPr/>
          </p:nvCxnSpPr>
          <p:spPr>
            <a:xfrm rot="16200000" flipH="1">
              <a:off x="7099296" y="2443213"/>
              <a:ext cx="166498" cy="7420670"/>
            </a:xfrm>
            <a:prstGeom prst="bentConnector3">
              <a:avLst>
                <a:gd name="adj1" fmla="val 237299"/>
              </a:avLst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79939A3D-5073-40F8-A2D9-91C038821A01}"/>
                </a:ext>
              </a:extLst>
            </p:cNvPr>
            <p:cNvSpPr/>
            <p:nvPr/>
          </p:nvSpPr>
          <p:spPr>
            <a:xfrm>
              <a:off x="6350414" y="6325422"/>
              <a:ext cx="1617257" cy="365618"/>
            </a:xfrm>
            <a:prstGeom prst="round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Gensim</a:t>
              </a:r>
              <a:endPara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D2964C-3F58-46E1-ABBA-FEB5A389C8D2}"/>
                </a:ext>
              </a:extLst>
            </p:cNvPr>
            <p:cNvSpPr txBox="1"/>
            <p:nvPr/>
          </p:nvSpPr>
          <p:spPr>
            <a:xfrm>
              <a:off x="9565113" y="5407482"/>
              <a:ext cx="93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05792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키워드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619935E-D4C5-4E2B-B203-3E6EDFBFFB37}"/>
                </a:ext>
              </a:extLst>
            </p:cNvPr>
            <p:cNvSpPr txBox="1"/>
            <p:nvPr/>
          </p:nvSpPr>
          <p:spPr>
            <a:xfrm>
              <a:off x="10424085" y="6034643"/>
              <a:ext cx="93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05792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요약문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9613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38915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네이버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다음 데이터 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F1BCF32-7A1E-436E-8830-43EBBB7829A2}"/>
              </a:ext>
            </a:extLst>
          </p:cNvPr>
          <p:cNvGrpSpPr/>
          <p:nvPr/>
        </p:nvGrpSpPr>
        <p:grpSpPr>
          <a:xfrm>
            <a:off x="268643" y="1312574"/>
            <a:ext cx="11775789" cy="4842805"/>
            <a:chOff x="157199" y="1502439"/>
            <a:chExt cx="11775789" cy="4842805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DA827482-49E0-41B3-87FF-75BF4106A669}"/>
                </a:ext>
              </a:extLst>
            </p:cNvPr>
            <p:cNvGrpSpPr/>
            <p:nvPr/>
          </p:nvGrpSpPr>
          <p:grpSpPr>
            <a:xfrm>
              <a:off x="1419001" y="1502439"/>
              <a:ext cx="10513987" cy="4842805"/>
              <a:chOff x="658031" y="1763971"/>
              <a:chExt cx="10513987" cy="4842805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658031" y="176397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naver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112,466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/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daum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109,419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C73919B-F0D4-4176-9569-400CDB74015F}"/>
                  </a:ext>
                </a:extLst>
              </p:cNvPr>
              <p:cNvSpPr/>
              <p:nvPr/>
            </p:nvSpPr>
            <p:spPr>
              <a:xfrm>
                <a:off x="658031" y="259266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Cleaned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naver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111,918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/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daum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108,033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E3F2BD-67AD-4D37-975E-2F7F59C36A62}"/>
                  </a:ext>
                </a:extLst>
              </p:cNvPr>
              <p:cNvSpPr/>
              <p:nvPr/>
            </p:nvSpPr>
            <p:spPr>
              <a:xfrm>
                <a:off x="658031" y="34220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Naver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+ </a:t>
                </a:r>
                <a:r>
                  <a:rPr lang="en-US" altLang="ko-KR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Daum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100,000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DD2FEE7-1392-44E7-83D4-6722C8E4BF80}"/>
                  </a:ext>
                </a:extLst>
              </p:cNvPr>
              <p:cNvSpPr/>
              <p:nvPr/>
            </p:nvSpPr>
            <p:spPr>
              <a:xfrm>
                <a:off x="658031" y="42831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Tokenized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100,000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>
                <a:off x="2158216" y="238095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  <a:stCxn id="12" idx="2"/>
                <a:endCxn id="13" idx="0"/>
              </p:cNvCxnSpPr>
              <p:nvPr/>
            </p:nvCxnSpPr>
            <p:spPr>
              <a:xfrm>
                <a:off x="2158216" y="3209649"/>
                <a:ext cx="0" cy="21243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F7ADEE-5968-42C7-ABE6-E9B5E37E9FD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2158216" y="40390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5ED9A31-8328-4912-BD4F-5207575A31CC}"/>
                  </a:ext>
                </a:extLst>
              </p:cNvPr>
              <p:cNvCxnSpPr/>
              <p:nvPr/>
            </p:nvCxnSpPr>
            <p:spPr>
              <a:xfrm>
                <a:off x="2158216" y="2476500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BC33AAA-4205-4F00-90E7-343EC79734A1}"/>
                  </a:ext>
                </a:extLst>
              </p:cNvPr>
              <p:cNvSpPr/>
              <p:nvPr/>
            </p:nvSpPr>
            <p:spPr>
              <a:xfrm>
                <a:off x="4068783" y="2236232"/>
                <a:ext cx="3573676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기사 본문 길이가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250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보다 큰 데이터만 남기기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naver.loc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[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naver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['body'].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str.len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 &gt; 250]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4BCE165-06C9-4A6B-940F-FC4CBD47BB2F}"/>
                  </a:ext>
                </a:extLst>
              </p:cNvPr>
              <p:cNvSpPr/>
              <p:nvPr/>
            </p:nvSpPr>
            <p:spPr>
              <a:xfrm>
                <a:off x="7786139" y="2230278"/>
                <a:ext cx="2574361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Cleaning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을 위한 함수 생성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cleaning(text)</a:t>
                </a: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FC39DF07-2E6C-4E42-B854-CA2983C44937}"/>
                  </a:ext>
                </a:extLst>
              </p:cNvPr>
              <p:cNvCxnSpPr/>
              <p:nvPr/>
            </p:nvCxnSpPr>
            <p:spPr>
              <a:xfrm>
                <a:off x="2158216" y="3302217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8CB7A25-BE0F-4A8D-BFC1-A9B28C0C07EF}"/>
                  </a:ext>
                </a:extLst>
              </p:cNvPr>
              <p:cNvSpPr/>
              <p:nvPr/>
            </p:nvSpPr>
            <p:spPr>
              <a:xfrm>
                <a:off x="4068783" y="3061949"/>
                <a:ext cx="4464811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이후 학습에서의 처리속도 향상 위해 각각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5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만 건으로 한정</a:t>
                </a: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 </a:t>
                </a:r>
                <a:r>
                  <a:rPr lang="fr-FR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naver_copy.iloc[61918:].copy()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0202081-9A17-4B76-86CF-A269844D8734}"/>
                  </a:ext>
                </a:extLst>
              </p:cNvPr>
              <p:cNvCxnSpPr/>
              <p:nvPr/>
            </p:nvCxnSpPr>
            <p:spPr>
              <a:xfrm>
                <a:off x="2158216" y="4156362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6104D35-C946-4C28-8BD7-1A12584BA05E}"/>
                  </a:ext>
                </a:extLst>
              </p:cNvPr>
              <p:cNvSpPr/>
              <p:nvPr/>
            </p:nvSpPr>
            <p:spPr>
              <a:xfrm>
                <a:off x="4068784" y="3916094"/>
                <a:ext cx="321944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Body, Summary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에서 명사추출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get_nouns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(row,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col_name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=‘body’)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5494277A-0B4D-462E-86B3-82675AEF993A}"/>
                  </a:ext>
                </a:extLst>
              </p:cNvPr>
              <p:cNvSpPr/>
              <p:nvPr/>
            </p:nvSpPr>
            <p:spPr>
              <a:xfrm>
                <a:off x="658031" y="514426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Normalized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100,000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endPara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9DA0332C-7694-4FD8-A711-8FBF0AE4B8ED}"/>
                  </a:ext>
                </a:extLst>
              </p:cNvPr>
              <p:cNvCxnSpPr>
                <a:cxnSpLocks/>
                <a:endCxn id="61" idx="0"/>
              </p:cNvCxnSpPr>
              <p:nvPr/>
            </p:nvCxnSpPr>
            <p:spPr>
              <a:xfrm>
                <a:off x="2158216" y="490015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381103DC-7666-4B88-9AEA-DCBAFEF9C50C}"/>
                  </a:ext>
                </a:extLst>
              </p:cNvPr>
              <p:cNvCxnSpPr/>
              <p:nvPr/>
            </p:nvCxnSpPr>
            <p:spPr>
              <a:xfrm>
                <a:off x="2158216" y="5001890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62289EAA-E443-4BE1-A285-B78607D380B6}"/>
                  </a:ext>
                </a:extLst>
              </p:cNvPr>
              <p:cNvSpPr/>
              <p:nvPr/>
            </p:nvSpPr>
            <p:spPr>
              <a:xfrm>
                <a:off x="4068784" y="4651892"/>
                <a:ext cx="2676176" cy="677108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소괄호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숫자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제거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remove_parentheses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nouns_list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)</a:t>
                </a: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remove_nums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nouns_list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)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A6EFBD0-494E-47E3-88C6-1800D2EB6893}"/>
                  </a:ext>
                </a:extLst>
              </p:cNvPr>
              <p:cNvSpPr/>
              <p:nvPr/>
            </p:nvSpPr>
            <p:spPr>
              <a:xfrm>
                <a:off x="8677274" y="3061949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Naver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+ </a:t>
                </a: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Daum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concat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pd.concat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</a:t>
                </a: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11751FB-A5A9-485E-A8DC-B7FC24641D0A}"/>
                  </a:ext>
                </a:extLst>
              </p:cNvPr>
              <p:cNvSpPr/>
              <p:nvPr/>
            </p:nvSpPr>
            <p:spPr>
              <a:xfrm>
                <a:off x="7091117" y="4744224"/>
                <a:ext cx="381373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불용어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처리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remove_stopwords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nouns_list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stopwords_list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)</a:t>
                </a: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C38025E-2B6A-4D80-AE31-D3060346A7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216" y="576124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1F1A598-6D6B-465C-B83E-DB95183C0942}"/>
                  </a:ext>
                </a:extLst>
              </p:cNvPr>
              <p:cNvSpPr/>
              <p:nvPr/>
            </p:nvSpPr>
            <p:spPr>
              <a:xfrm>
                <a:off x="658031" y="5989794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Integer Encoded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100,000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endPara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1F87D282-9D77-43B8-B5E8-1F8BD3475086}"/>
                  </a:ext>
                </a:extLst>
              </p:cNvPr>
              <p:cNvCxnSpPr/>
              <p:nvPr/>
            </p:nvCxnSpPr>
            <p:spPr>
              <a:xfrm>
                <a:off x="2158216" y="5855492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4DBE06C-D689-41D5-938C-1AC76C0E9C21}"/>
                  </a:ext>
                </a:extLst>
              </p:cNvPr>
              <p:cNvSpPr/>
              <p:nvPr/>
            </p:nvSpPr>
            <p:spPr>
              <a:xfrm>
                <a:off x="4068784" y="5667829"/>
                <a:ext cx="2676176" cy="307777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정수인코딩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패딩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F699CBD-0638-41A0-9E46-94C11D224A56}"/>
                </a:ext>
              </a:extLst>
            </p:cNvPr>
            <p:cNvSpPr/>
            <p:nvPr/>
          </p:nvSpPr>
          <p:spPr>
            <a:xfrm>
              <a:off x="157199" y="1672733"/>
              <a:ext cx="1118118" cy="1737819"/>
            </a:xfrm>
            <a:prstGeom prst="roundRect">
              <a:avLst/>
            </a:prstGeom>
            <a:solidFill>
              <a:srgbClr val="005792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Cleaning</a:t>
              </a:r>
              <a:endPara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C409657-C830-4AE4-8AED-3849C42E30C4}"/>
                </a:ext>
              </a:extLst>
            </p:cNvPr>
            <p:cNvSpPr/>
            <p:nvPr/>
          </p:nvSpPr>
          <p:spPr>
            <a:xfrm>
              <a:off x="157200" y="3544120"/>
              <a:ext cx="1118116" cy="768675"/>
            </a:xfrm>
            <a:prstGeom prst="roundRect">
              <a:avLst/>
            </a:prstGeom>
            <a:solidFill>
              <a:srgbClr val="005792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Tokenizing</a:t>
              </a:r>
              <a:endPara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C202A1-73E2-469D-B7E6-596EB31118D3}"/>
                </a:ext>
              </a:extLst>
            </p:cNvPr>
            <p:cNvSpPr/>
            <p:nvPr/>
          </p:nvSpPr>
          <p:spPr>
            <a:xfrm>
              <a:off x="157200" y="4450485"/>
              <a:ext cx="1118116" cy="731544"/>
            </a:xfrm>
            <a:prstGeom prst="roundRect">
              <a:avLst/>
            </a:prstGeom>
            <a:solidFill>
              <a:srgbClr val="005792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Normalizing</a:t>
              </a:r>
              <a:endPara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E1A9B82-EF3C-4666-AC1F-A6884C0B7A90}"/>
                </a:ext>
              </a:extLst>
            </p:cNvPr>
            <p:cNvSpPr/>
            <p:nvPr/>
          </p:nvSpPr>
          <p:spPr>
            <a:xfrm>
              <a:off x="157200" y="5319718"/>
              <a:ext cx="1118116" cy="731544"/>
            </a:xfrm>
            <a:prstGeom prst="roundRect">
              <a:avLst/>
            </a:prstGeom>
            <a:solidFill>
              <a:srgbClr val="005792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Integer Encoding + Padding</a:t>
              </a:r>
              <a:endPara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37EBE09-DD8F-45C2-99AC-D809FEC4C612}"/>
              </a:ext>
            </a:extLst>
          </p:cNvPr>
          <p:cNvSpPr txBox="1"/>
          <p:nvPr/>
        </p:nvSpPr>
        <p:spPr>
          <a:xfrm>
            <a:off x="6285298" y="6246796"/>
            <a:ext cx="52018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2. preprocessing / 01_naverdaum / 01_train_cleaning.ipynb</a:t>
            </a:r>
          </a:p>
          <a:p>
            <a:r>
              <a:rPr lang="en-US" altLang="ko-KR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     2. preprocessing / 01_naverdaum / </a:t>
            </a:r>
            <a:r>
              <a:rPr lang="nl-NL" altLang="ko-KR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02_train_tokenizing_normalizing.ipynb</a:t>
            </a:r>
            <a:endParaRPr lang="ko-KR" altLang="en-US" sz="11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532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유튜브 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DF13E6-91E1-4E0A-81ED-C1C572143995}"/>
              </a:ext>
            </a:extLst>
          </p:cNvPr>
          <p:cNvGrpSpPr/>
          <p:nvPr/>
        </p:nvGrpSpPr>
        <p:grpSpPr>
          <a:xfrm>
            <a:off x="1650151" y="1658685"/>
            <a:ext cx="9665131" cy="4927852"/>
            <a:chOff x="1688653" y="1177422"/>
            <a:chExt cx="9665131" cy="492785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810732B-CC4F-4603-A5CF-3F58CDEE121C}"/>
                </a:ext>
              </a:extLst>
            </p:cNvPr>
            <p:cNvGrpSpPr/>
            <p:nvPr/>
          </p:nvGrpSpPr>
          <p:grpSpPr>
            <a:xfrm>
              <a:off x="1688653" y="1177422"/>
              <a:ext cx="9456619" cy="3496154"/>
              <a:chOff x="2400923" y="1239277"/>
              <a:chExt cx="9456619" cy="3496154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5372" y="2173057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5372" y="3895237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6C3D205-BB9E-41D8-8A63-473898FFB609}"/>
                  </a:ext>
                </a:extLst>
              </p:cNvPr>
              <p:cNvSpPr/>
              <p:nvPr/>
            </p:nvSpPr>
            <p:spPr>
              <a:xfrm>
                <a:off x="7548529" y="1556075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7342C2E-DF99-44EB-B98B-0332528FFAC3}"/>
                  </a:ext>
                </a:extLst>
              </p:cNvPr>
              <p:cNvSpPr/>
              <p:nvPr/>
            </p:nvSpPr>
            <p:spPr>
              <a:xfrm>
                <a:off x="7548529" y="2417165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Cleaned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16464E4-1284-4C63-AD61-D4D028620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8206" y="2173057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FA0F6D7-042B-4186-B494-A245C4B09E53}"/>
                  </a:ext>
                </a:extLst>
              </p:cNvPr>
              <p:cNvSpPr/>
              <p:nvPr/>
            </p:nvSpPr>
            <p:spPr>
              <a:xfrm>
                <a:off x="7548021" y="3282388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Normalized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B4F89EA-EE7C-43E3-9636-025C22AE861E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>
                <a:off x="9048206" y="3059176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D627463-8A64-45FF-8613-EC515B082773}"/>
                  </a:ext>
                </a:extLst>
              </p:cNvPr>
              <p:cNvSpPr/>
              <p:nvPr/>
            </p:nvSpPr>
            <p:spPr>
              <a:xfrm>
                <a:off x="7548021" y="4118449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Integer Encoded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C58B997-3E55-4F54-A408-089533EA235C}"/>
                  </a:ext>
                </a:extLst>
              </p:cNvPr>
              <p:cNvCxnSpPr>
                <a:cxnSpLocks/>
                <a:endCxn id="61" idx="0"/>
              </p:cNvCxnSpPr>
              <p:nvPr/>
            </p:nvCxnSpPr>
            <p:spPr>
              <a:xfrm>
                <a:off x="9048206" y="3895237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059FB800-FBEF-4B95-8DC2-A429F0622A2B}"/>
                  </a:ext>
                </a:extLst>
              </p:cNvPr>
              <p:cNvCxnSpPr/>
              <p:nvPr/>
            </p:nvCxnSpPr>
            <p:spPr>
              <a:xfrm>
                <a:off x="7281319" y="2297740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6CCD5FB-9D09-4BF0-9042-FEBD717D6011}"/>
                  </a:ext>
                </a:extLst>
              </p:cNvPr>
              <p:cNvSpPr/>
              <p:nvPr/>
            </p:nvSpPr>
            <p:spPr>
              <a:xfrm>
                <a:off x="3542103" y="2057472"/>
                <a:ext cx="3652906" cy="492443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204A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Cleaning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을 위한 함수 생성</a:t>
                </a: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df_cleaning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DataFrame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cleaning_function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)</a:t>
                </a: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5BC9954-67BC-4480-839B-43D119656D81}"/>
                  </a:ext>
                </a:extLst>
              </p:cNvPr>
              <p:cNvCxnSpPr/>
              <p:nvPr/>
            </p:nvCxnSpPr>
            <p:spPr>
              <a:xfrm>
                <a:off x="7281319" y="3149869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BEE4145-E08A-46DA-920D-AF1E935A4D2C}"/>
                  </a:ext>
                </a:extLst>
              </p:cNvPr>
              <p:cNvSpPr/>
              <p:nvPr/>
            </p:nvSpPr>
            <p:spPr>
              <a:xfrm>
                <a:off x="2400923" y="2909601"/>
                <a:ext cx="4798318" cy="492443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204A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Tokenizing / Stemming / Normalizing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을 위한 함수 생성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df_stemming_and_remove_stopwords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DataFrame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stopwords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)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71B080F9-EB3A-412E-A65A-3FDFC782E195}"/>
                  </a:ext>
                </a:extLst>
              </p:cNvPr>
              <p:cNvCxnSpPr/>
              <p:nvPr/>
            </p:nvCxnSpPr>
            <p:spPr>
              <a:xfrm>
                <a:off x="7281319" y="3998853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357F78D2-8EFC-4D04-A3DE-449CBC3E4514}"/>
                  </a:ext>
                </a:extLst>
              </p:cNvPr>
              <p:cNvSpPr/>
              <p:nvPr/>
            </p:nvSpPr>
            <p:spPr>
              <a:xfrm>
                <a:off x="3753857" y="3758585"/>
                <a:ext cx="3450777" cy="492443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204A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token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을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id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로 바꾸고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padding</a:t>
                </a:r>
                <a:endPara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def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token_to_id_and_padding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DataFrame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)</a:t>
                </a:r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AFAEB85D-5319-435A-84C9-BDBCCFC21D2C}"/>
                  </a:ext>
                </a:extLst>
              </p:cNvPr>
              <p:cNvSpPr/>
              <p:nvPr/>
            </p:nvSpPr>
            <p:spPr>
              <a:xfrm>
                <a:off x="10739424" y="1852154"/>
                <a:ext cx="1118118" cy="808522"/>
              </a:xfrm>
              <a:prstGeom prst="roundRect">
                <a:avLst/>
              </a:prstGeom>
              <a:solidFill>
                <a:srgbClr val="005792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Cleaning</a:t>
                </a:r>
                <a:endParaRPr lang="ko-KR" altLang="en-US" sz="12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FD8F64C2-0FFA-4A99-B4FF-2AE0B91EA4FA}"/>
                  </a:ext>
                </a:extLst>
              </p:cNvPr>
              <p:cNvSpPr/>
              <p:nvPr/>
            </p:nvSpPr>
            <p:spPr>
              <a:xfrm>
                <a:off x="10739425" y="2785284"/>
                <a:ext cx="1118116" cy="735204"/>
              </a:xfrm>
              <a:prstGeom prst="roundRect">
                <a:avLst/>
              </a:prstGeom>
              <a:solidFill>
                <a:srgbClr val="005792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Tokenizing</a:t>
                </a:r>
              </a:p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Stemming Normalizing</a:t>
                </a:r>
                <a:endParaRPr lang="ko-KR" altLang="en-US" sz="12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948E240-A130-4182-B991-CFF0FD9EDFF2}"/>
                  </a:ext>
                </a:extLst>
              </p:cNvPr>
              <p:cNvSpPr/>
              <p:nvPr/>
            </p:nvSpPr>
            <p:spPr>
              <a:xfrm>
                <a:off x="9519720" y="1239277"/>
                <a:ext cx="102867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* 실시간 수집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028E75C2-BB33-4D10-A692-D73359E7BE4A}"/>
                  </a:ext>
                </a:extLst>
              </p:cNvPr>
              <p:cNvSpPr/>
              <p:nvPr/>
            </p:nvSpPr>
            <p:spPr>
              <a:xfrm>
                <a:off x="10739425" y="3645096"/>
                <a:ext cx="1118116" cy="735204"/>
              </a:xfrm>
              <a:prstGeom prst="roundRect">
                <a:avLst/>
              </a:prstGeom>
              <a:solidFill>
                <a:srgbClr val="005792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Integer Encoding + Padding</a:t>
                </a:r>
                <a:endParaRPr lang="ko-KR" altLang="en-US" sz="14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05BACB-5177-4802-85D2-63CF0969041A}"/>
                </a:ext>
              </a:extLst>
            </p:cNvPr>
            <p:cNvSpPr txBox="1"/>
            <p:nvPr/>
          </p:nvSpPr>
          <p:spPr>
            <a:xfrm>
              <a:off x="7289788" y="5674387"/>
              <a:ext cx="40639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참고</a:t>
              </a:r>
              <a:r>
                <a:rPr lang="en-US" altLang="ko-KR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2. preprocessing / 02_youtube_pipeline / 01_main.ipynb</a:t>
              </a:r>
            </a:p>
            <a:p>
              <a:r>
                <a:rPr lang="en-US" altLang="ko-KR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      2. preprocessing / 02_youtube_pipeline / 02_main.ipynb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4966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36B7-B4C6-4D84-9091-96BE96286CE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 모델 및 학습과정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4A4EA0E-FF0B-4709-957A-A0533E113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6731"/>
            <a:ext cx="12192000" cy="49255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688FB4A-F4A2-42A5-8AD2-7663A2AF2C4D}"/>
              </a:ext>
            </a:extLst>
          </p:cNvPr>
          <p:cNvSpPr txBox="1"/>
          <p:nvPr/>
        </p:nvSpPr>
        <p:spPr>
          <a:xfrm>
            <a:off x="4006234" y="1191263"/>
            <a:ext cx="417953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Seq2Seq with Attention</a:t>
            </a:r>
            <a:endParaRPr lang="ko-KR" altLang="en-US" b="1" kern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578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 모델 및 학습과정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53256D-7A0A-45D8-9707-FE019D616A81}"/>
              </a:ext>
            </a:extLst>
          </p:cNvPr>
          <p:cNvSpPr txBox="1"/>
          <p:nvPr/>
        </p:nvSpPr>
        <p:spPr>
          <a:xfrm>
            <a:off x="574766" y="1195527"/>
            <a:ext cx="93328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완료한 데이터에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Seq2Seq with Attention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적용하였다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B02DFF-0948-4AA7-9DF5-7EE2C8B5B092}"/>
              </a:ext>
            </a:extLst>
          </p:cNvPr>
          <p:cNvGrpSpPr/>
          <p:nvPr/>
        </p:nvGrpSpPr>
        <p:grpSpPr>
          <a:xfrm>
            <a:off x="574766" y="1878003"/>
            <a:ext cx="10912384" cy="3900040"/>
            <a:chOff x="574766" y="2359266"/>
            <a:chExt cx="10912384" cy="390004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34FD5CA-4CC9-404B-AC4B-DB8728D39645}"/>
                </a:ext>
              </a:extLst>
            </p:cNvPr>
            <p:cNvGrpSpPr/>
            <p:nvPr/>
          </p:nvGrpSpPr>
          <p:grpSpPr>
            <a:xfrm>
              <a:off x="574766" y="2359266"/>
              <a:ext cx="10912383" cy="1734341"/>
              <a:chOff x="574766" y="2359266"/>
              <a:chExt cx="10912383" cy="1734341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EAC155E2-9572-4DBA-9CA9-35CF3B941AA5}"/>
                  </a:ext>
                </a:extLst>
              </p:cNvPr>
              <p:cNvGrpSpPr/>
              <p:nvPr/>
            </p:nvGrpSpPr>
            <p:grpSpPr>
              <a:xfrm>
                <a:off x="574766" y="2359266"/>
                <a:ext cx="10912383" cy="1241183"/>
                <a:chOff x="-6952444" y="1759906"/>
                <a:chExt cx="10912383" cy="1241183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0D224859-DB77-4337-9C11-04E0DB9335F0}"/>
                    </a:ext>
                  </a:extLst>
                </p:cNvPr>
                <p:cNvSpPr/>
                <p:nvPr/>
              </p:nvSpPr>
              <p:spPr>
                <a:xfrm>
                  <a:off x="-6952444" y="176397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100,000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3AA972C3-3B84-49D1-A9BF-3859B99F2847}"/>
                    </a:ext>
                  </a:extLst>
                </p:cNvPr>
                <p:cNvSpPr/>
                <p:nvPr/>
              </p:nvSpPr>
              <p:spPr>
                <a:xfrm>
                  <a:off x="-3018720" y="1759906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Hold out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Train 80,000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 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/ Validation 20,000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C9B327CE-CFDD-4D53-95AC-03989BF34891}"/>
                    </a:ext>
                  </a:extLst>
                </p:cNvPr>
                <p:cNvCxnSpPr>
                  <a:cxnSpLocks/>
                  <a:stCxn id="41" idx="3"/>
                  <a:endCxn id="42" idx="1"/>
                </p:cNvCxnSpPr>
                <p:nvPr/>
              </p:nvCxnSpPr>
              <p:spPr>
                <a:xfrm flipV="1">
                  <a:off x="-3952074" y="2068397"/>
                  <a:ext cx="933354" cy="4065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D0AE9505-8D26-4D9E-9CC7-971F696028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3512816" y="2068396"/>
                  <a:ext cx="0" cy="932693"/>
                </a:xfrm>
                <a:prstGeom prst="line">
                  <a:avLst/>
                </a:prstGeom>
                <a:ln>
                  <a:solidFill>
                    <a:srgbClr val="3B383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E29DFBCA-C079-4516-8E2F-2F84A326E4EE}"/>
                    </a:ext>
                  </a:extLst>
                </p:cNvPr>
                <p:cNvSpPr/>
                <p:nvPr/>
              </p:nvSpPr>
              <p:spPr>
                <a:xfrm>
                  <a:off x="959569" y="1759906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학습 완료</a:t>
                  </a:r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3899F5BA-D5AA-435B-97CC-5DCBAF71819E}"/>
                    </a:ext>
                  </a:extLst>
                </p:cNvPr>
                <p:cNvCxnSpPr>
                  <a:cxnSpLocks/>
                  <a:stCxn id="42" idx="3"/>
                  <a:endCxn id="27" idx="1"/>
                </p:cNvCxnSpPr>
                <p:nvPr/>
              </p:nvCxnSpPr>
              <p:spPr>
                <a:xfrm>
                  <a:off x="-18350" y="2068397"/>
                  <a:ext cx="977919" cy="0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77A9DC13-8F99-46FF-B29C-CACFE3A18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2792" y="2068396"/>
                  <a:ext cx="0" cy="932693"/>
                </a:xfrm>
                <a:prstGeom prst="line">
                  <a:avLst/>
                </a:prstGeom>
                <a:ln>
                  <a:solidFill>
                    <a:srgbClr val="3B383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A315EFA3-9261-40C1-9564-5D3C8399D484}"/>
                  </a:ext>
                </a:extLst>
              </p:cNvPr>
              <p:cNvSpPr/>
              <p:nvPr/>
            </p:nvSpPr>
            <p:spPr>
              <a:xfrm>
                <a:off x="2724938" y="3724275"/>
                <a:ext cx="25789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Train / </a:t>
                </a:r>
                <a:r>
                  <a:rPr lang="en-US" altLang="ko-KR" b="1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Validation Split</a:t>
                </a:r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70D2E34-0C17-4F8F-8325-C8E9F8949AB6}"/>
                  </a:ext>
                </a:extLst>
              </p:cNvPr>
              <p:cNvSpPr/>
              <p:nvPr/>
            </p:nvSpPr>
            <p:spPr>
              <a:xfrm>
                <a:off x="7253745" y="3724275"/>
                <a:ext cx="1452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Model Train</a:t>
                </a:r>
                <a:endParaRPr lang="ko-KR" altLang="en-US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9504D33-CA40-4946-8A1D-E6C0B303B34C}"/>
                </a:ext>
              </a:extLst>
            </p:cNvPr>
            <p:cNvGrpSpPr/>
            <p:nvPr/>
          </p:nvGrpSpPr>
          <p:grpSpPr>
            <a:xfrm>
              <a:off x="7253746" y="4217433"/>
              <a:ext cx="4233404" cy="1635063"/>
              <a:chOff x="7400001" y="4376350"/>
              <a:chExt cx="2362076" cy="1635063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9DE90CB7-0A47-4F21-9774-2380A50F73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0001" y="4376350"/>
                <a:ext cx="0" cy="1635063"/>
              </a:xfrm>
              <a:prstGeom prst="lin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4FE1138-250E-42A9-B5D3-2F8993BBBF2B}"/>
                  </a:ext>
                </a:extLst>
              </p:cNvPr>
              <p:cNvSpPr txBox="1"/>
              <p:nvPr/>
            </p:nvSpPr>
            <p:spPr>
              <a:xfrm>
                <a:off x="7485563" y="4376350"/>
                <a:ext cx="2276514" cy="1034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정수 </a:t>
                </a:r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인코딩된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자료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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Embedding</a:t>
                </a:r>
                <a:endParaRPr lang="en-US" altLang="ko-KR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 모델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     </a:t>
                </a:r>
                <a:r>
                  <a:rPr lang="en-US" altLang="ko-KR" sz="11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class Seq2Seq_Attention()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B56C8B6-337D-4554-AA8F-88154DD46B93}"/>
                </a:ext>
              </a:extLst>
            </p:cNvPr>
            <p:cNvGrpSpPr/>
            <p:nvPr/>
          </p:nvGrpSpPr>
          <p:grpSpPr>
            <a:xfrm>
              <a:off x="2760204" y="4217433"/>
              <a:ext cx="3658864" cy="2041873"/>
              <a:chOff x="7400001" y="4376350"/>
              <a:chExt cx="2385373" cy="1681229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BBBBD73C-B324-4D51-90A5-31D7BE0E7E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0001" y="4376350"/>
                <a:ext cx="0" cy="1681229"/>
              </a:xfrm>
              <a:prstGeom prst="lin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6BD2D11-B84A-4E72-B396-AAB98DD25239}"/>
                  </a:ext>
                </a:extLst>
              </p:cNvPr>
              <p:cNvSpPr txBox="1"/>
              <p:nvPr/>
            </p:nvSpPr>
            <p:spPr>
              <a:xfrm>
                <a:off x="7508860" y="4376350"/>
                <a:ext cx="2276514" cy="1681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enc_train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80,000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endParaRPr lang="en-US" altLang="ko-KR" sz="110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enc_val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20,000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dec_in_train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80,000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dec_in_val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20,000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dec_out_train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80,000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dec_out_val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: 20,000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1183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53066AB5-B165-44CD-B637-3BA4CD2B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17</a:t>
            </a:fld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35BAF4C-4477-4753-A0FB-57E261AB30C1}"/>
              </a:ext>
            </a:extLst>
          </p:cNvPr>
          <p:cNvGrpSpPr/>
          <p:nvPr/>
        </p:nvGrpSpPr>
        <p:grpSpPr>
          <a:xfrm>
            <a:off x="7572407" y="4641891"/>
            <a:ext cx="1789308" cy="925529"/>
            <a:chOff x="1409702" y="4588038"/>
            <a:chExt cx="1958058" cy="531475"/>
          </a:xfrm>
          <a:solidFill>
            <a:srgbClr val="F7F7F7"/>
          </a:solidFill>
        </p:grpSpPr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2E432498-9143-4642-BA5D-C869C644A83B}"/>
                </a:ext>
              </a:extLst>
            </p:cNvPr>
            <p:cNvSpPr/>
            <p:nvPr/>
          </p:nvSpPr>
          <p:spPr>
            <a:xfrm>
              <a:off x="1638300" y="4588038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B99BFCE-BD9E-4824-97B8-4705656E4870}"/>
                </a:ext>
              </a:extLst>
            </p:cNvPr>
            <p:cNvSpPr/>
            <p:nvPr/>
          </p:nvSpPr>
          <p:spPr>
            <a:xfrm>
              <a:off x="1409702" y="4682714"/>
              <a:ext cx="1958058" cy="43679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학습 결과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요약문 생성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166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36B7-B4C6-4D84-9091-96BE96286CE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학습 결과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2793A3-6B08-4366-B37C-E2409E2BDAC5}"/>
              </a:ext>
            </a:extLst>
          </p:cNvPr>
          <p:cNvGrpSpPr/>
          <p:nvPr/>
        </p:nvGrpSpPr>
        <p:grpSpPr>
          <a:xfrm>
            <a:off x="204538" y="2665743"/>
            <a:ext cx="11606461" cy="1075268"/>
            <a:chOff x="323072" y="2895600"/>
            <a:chExt cx="11606461" cy="1075268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0DE3EE4-CB13-493A-822E-03C38AAE06B2}"/>
                </a:ext>
              </a:extLst>
            </p:cNvPr>
            <p:cNvSpPr/>
            <p:nvPr/>
          </p:nvSpPr>
          <p:spPr>
            <a:xfrm>
              <a:off x="482600" y="2895600"/>
              <a:ext cx="11386328" cy="1075268"/>
            </a:xfrm>
            <a:prstGeom prst="roundRect">
              <a:avLst>
                <a:gd name="adj" fmla="val 7422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42CBDB5-0CDA-4FB3-BBF4-D8B4CB36D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457" r="4802" b="-1"/>
            <a:stretch/>
          </p:blipFill>
          <p:spPr>
            <a:xfrm>
              <a:off x="323072" y="3047999"/>
              <a:ext cx="11606461" cy="795883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DDA7C7-1582-4CBF-A17A-07319321671F}"/>
              </a:ext>
            </a:extLst>
          </p:cNvPr>
          <p:cNvSpPr/>
          <p:nvPr/>
        </p:nvSpPr>
        <p:spPr>
          <a:xfrm>
            <a:off x="364065" y="1180511"/>
            <a:ext cx="8678335" cy="135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Attention </a:t>
            </a: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모델의 텍스트 요약 학습 결과 </a:t>
            </a:r>
            <a:r>
              <a:rPr lang="en-US" altLang="ko-KR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en-US" altLang="ko-KR" sz="2000" dirty="0" err="1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koBERT</a:t>
            </a:r>
            <a:r>
              <a:rPr lang="en-US" altLang="ko-KR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embedding </a:t>
            </a: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사용</a:t>
            </a:r>
            <a:r>
              <a:rPr lang="en-US" altLang="ko-KR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Train / Validation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성능 정확도는 각각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99.85%, 99.60%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로 높았음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But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자연스러운 문장 형태로 요약되지 않음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 unknown token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지나치게 많이 발생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A17E03-8A43-42A8-92D4-E24FBFE04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5" y="4203278"/>
            <a:ext cx="4323297" cy="221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98FF5C3-1F92-420C-AA9D-9AE31F1D0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961" y="4203277"/>
            <a:ext cx="4285799" cy="221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ADACF1-E781-4BD1-9B1C-D44232772A31}"/>
              </a:ext>
            </a:extLst>
          </p:cNvPr>
          <p:cNvSpPr/>
          <p:nvPr/>
        </p:nvSpPr>
        <p:spPr>
          <a:xfrm>
            <a:off x="333099" y="3839688"/>
            <a:ext cx="4543989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train and validation </a:t>
            </a:r>
            <a:r>
              <a:rPr lang="en-US" altLang="ko-KR" sz="1600" b="1" dirty="0">
                <a:solidFill>
                  <a:srgbClr val="00204A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accuracy</a:t>
            </a:r>
            <a:r>
              <a:rPr lang="en-US" altLang="ko-KR" sz="1600" b="1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at each batch</a:t>
            </a:r>
            <a:endParaRPr lang="en-US" altLang="ko-KR" b="1" dirty="0">
              <a:solidFill>
                <a:srgbClr val="7F7E7E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F3C8CC-2E20-4074-998B-A6319EEEF00B}"/>
              </a:ext>
            </a:extLst>
          </p:cNvPr>
          <p:cNvSpPr/>
          <p:nvPr/>
        </p:nvSpPr>
        <p:spPr>
          <a:xfrm>
            <a:off x="4833865" y="3839688"/>
            <a:ext cx="4543989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train and validation </a:t>
            </a:r>
            <a:r>
              <a:rPr lang="en-US" altLang="ko-KR" sz="1600" b="1" dirty="0">
                <a:solidFill>
                  <a:srgbClr val="00204A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loss</a:t>
            </a:r>
            <a:r>
              <a:rPr lang="en-US" altLang="ko-KR" sz="1600" b="1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at each batch</a:t>
            </a:r>
            <a:endParaRPr lang="en-US" altLang="ko-KR" b="1" dirty="0">
              <a:solidFill>
                <a:srgbClr val="7F7E7E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158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36B7-B4C6-4D84-9091-96BE96286CE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학습 결과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2E2578C0-979E-4C07-9302-BF5BED884334}"/>
              </a:ext>
            </a:extLst>
          </p:cNvPr>
          <p:cNvSpPr txBox="1">
            <a:spLocks/>
          </p:cNvSpPr>
          <p:nvPr/>
        </p:nvSpPr>
        <p:spPr>
          <a:xfrm>
            <a:off x="11487149" y="6403975"/>
            <a:ext cx="5711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D6C77-A859-4F2F-A0CC-69A7D446A59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46AD84-1F91-4AF9-B530-223B142043C8}"/>
              </a:ext>
            </a:extLst>
          </p:cNvPr>
          <p:cNvSpPr/>
          <p:nvPr/>
        </p:nvSpPr>
        <p:spPr>
          <a:xfrm>
            <a:off x="364066" y="2665743"/>
            <a:ext cx="11386328" cy="1075268"/>
          </a:xfrm>
          <a:prstGeom prst="roundRect">
            <a:avLst>
              <a:gd name="adj" fmla="val 7422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9074B2-3F0C-4F9A-89C2-C75E63D39F34}"/>
              </a:ext>
            </a:extLst>
          </p:cNvPr>
          <p:cNvSpPr/>
          <p:nvPr/>
        </p:nvSpPr>
        <p:spPr>
          <a:xfrm>
            <a:off x="364065" y="1180511"/>
            <a:ext cx="9596681" cy="135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Attention </a:t>
            </a: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모델의 키워드 요약 학습 결과 </a:t>
            </a:r>
            <a:r>
              <a:rPr lang="en-US" altLang="ko-KR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정수 </a:t>
            </a:r>
            <a:r>
              <a:rPr lang="en-US" altLang="ko-KR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encoding &amp; embedding layer </a:t>
            </a: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사용</a:t>
            </a:r>
            <a:r>
              <a:rPr lang="en-US" altLang="ko-KR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Train / Validation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성능 정확도는 각각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71.65%, 60.96%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만족스러운 키워드 결과물 생성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07D555-EAF0-4C4A-8146-2449ACE65FE1}"/>
              </a:ext>
            </a:extLst>
          </p:cNvPr>
          <p:cNvSpPr/>
          <p:nvPr/>
        </p:nvSpPr>
        <p:spPr>
          <a:xfrm>
            <a:off x="333099" y="3839688"/>
            <a:ext cx="4543989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train and validation </a:t>
            </a:r>
            <a:r>
              <a:rPr lang="en-US" altLang="ko-KR" sz="1600" b="1" dirty="0">
                <a:solidFill>
                  <a:srgbClr val="00204A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accuracy</a:t>
            </a:r>
            <a:r>
              <a:rPr lang="en-US" altLang="ko-KR" sz="1600" b="1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at each epoch</a:t>
            </a:r>
            <a:endParaRPr lang="en-US" altLang="ko-KR" b="1" dirty="0">
              <a:solidFill>
                <a:srgbClr val="7F7E7E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190B05-C06E-4135-AEBB-44B362CFA000}"/>
              </a:ext>
            </a:extLst>
          </p:cNvPr>
          <p:cNvSpPr/>
          <p:nvPr/>
        </p:nvSpPr>
        <p:spPr>
          <a:xfrm>
            <a:off x="4833865" y="3839688"/>
            <a:ext cx="4543989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train and validation </a:t>
            </a:r>
            <a:r>
              <a:rPr lang="en-US" altLang="ko-KR" sz="1600" b="1" dirty="0">
                <a:solidFill>
                  <a:srgbClr val="00204A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loss</a:t>
            </a:r>
            <a:r>
              <a:rPr lang="en-US" altLang="ko-KR" sz="1600" b="1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at each epoch</a:t>
            </a:r>
            <a:endParaRPr lang="en-US" altLang="ko-KR" b="1" dirty="0">
              <a:solidFill>
                <a:srgbClr val="7F7E7E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68F511-D655-4E9F-9A15-45455E416B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49"/>
          <a:stretch/>
        </p:blipFill>
        <p:spPr>
          <a:xfrm>
            <a:off x="364066" y="2792583"/>
            <a:ext cx="11386328" cy="8206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CCF1BF0-1AE2-4F18-9713-26C2F89140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91" b="50646"/>
          <a:stretch/>
        </p:blipFill>
        <p:spPr>
          <a:xfrm>
            <a:off x="364065" y="4304198"/>
            <a:ext cx="4409889" cy="21097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ADCB75-8121-40B4-9CF0-8550740BF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983"/>
          <a:stretch/>
        </p:blipFill>
        <p:spPr>
          <a:xfrm>
            <a:off x="4877089" y="4270576"/>
            <a:ext cx="4500766" cy="21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83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CF95B87-0E0B-4892-9305-132A4D3B9BCB}"/>
              </a:ext>
            </a:extLst>
          </p:cNvPr>
          <p:cNvGrpSpPr/>
          <p:nvPr/>
        </p:nvGrpSpPr>
        <p:grpSpPr>
          <a:xfrm>
            <a:off x="1017786" y="2351896"/>
            <a:ext cx="10720674" cy="2154209"/>
            <a:chOff x="1017786" y="2345622"/>
            <a:chExt cx="10720674" cy="2154209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015B0EB-E139-416E-A502-A28A075E1BB1}"/>
                </a:ext>
              </a:extLst>
            </p:cNvPr>
            <p:cNvGrpSpPr/>
            <p:nvPr/>
          </p:nvGrpSpPr>
          <p:grpSpPr>
            <a:xfrm>
              <a:off x="1017786" y="3170873"/>
              <a:ext cx="10156427" cy="1328958"/>
              <a:chOff x="968066" y="3170873"/>
              <a:chExt cx="10156427" cy="1328958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B6E0B12-A408-4495-B774-2AADD69B71EB}"/>
                  </a:ext>
                </a:extLst>
              </p:cNvPr>
              <p:cNvGrpSpPr/>
              <p:nvPr/>
            </p:nvGrpSpPr>
            <p:grpSpPr>
              <a:xfrm>
                <a:off x="968066" y="3170873"/>
                <a:ext cx="1328958" cy="1328958"/>
                <a:chOff x="576042" y="4021821"/>
                <a:chExt cx="1328958" cy="132895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060D78A-1203-47B1-BBE7-66F8560B963F}"/>
                    </a:ext>
                  </a:extLst>
                </p:cNvPr>
                <p:cNvSpPr/>
                <p:nvPr/>
              </p:nvSpPr>
              <p:spPr>
                <a:xfrm>
                  <a:off x="576042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DB82E820-1B33-478D-8CB5-920665B22C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9566" y="4295345"/>
                  <a:ext cx="781910" cy="78191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CA26B28-0BA9-4434-87D8-BF4D8D7A1AC7}"/>
                  </a:ext>
                </a:extLst>
              </p:cNvPr>
              <p:cNvGrpSpPr/>
              <p:nvPr/>
            </p:nvGrpSpPr>
            <p:grpSpPr>
              <a:xfrm>
                <a:off x="3174933" y="3170873"/>
                <a:ext cx="1328958" cy="1328958"/>
                <a:chOff x="2397736" y="4021821"/>
                <a:chExt cx="1328958" cy="1328958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2C406F6-36DC-4D36-BC71-225CCF575B44}"/>
                    </a:ext>
                  </a:extLst>
                </p:cNvPr>
                <p:cNvSpPr/>
                <p:nvPr/>
              </p:nvSpPr>
              <p:spPr>
                <a:xfrm>
                  <a:off x="2397736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FE6EDCC-A68F-4CF2-B190-710E8EDBBF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1615" y="4296055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D3DE9205-D6F0-46C5-B566-AE3072E3FFDC}"/>
                  </a:ext>
                </a:extLst>
              </p:cNvPr>
              <p:cNvGrpSpPr/>
              <p:nvPr/>
            </p:nvGrpSpPr>
            <p:grpSpPr>
              <a:xfrm>
                <a:off x="5381800" y="3170873"/>
                <a:ext cx="1328958" cy="1328958"/>
                <a:chOff x="5260069" y="4021821"/>
                <a:chExt cx="1328958" cy="1328958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867B0C6-AB8A-4924-A0C9-43EB7947CA0B}"/>
                    </a:ext>
                  </a:extLst>
                </p:cNvPr>
                <p:cNvSpPr/>
                <p:nvPr/>
              </p:nvSpPr>
              <p:spPr>
                <a:xfrm>
                  <a:off x="5260069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D8FE39F-FEC7-4A54-AD8D-089FE63CED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3948" y="4296055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AFF260A-9CD4-4B6A-8CF7-3FD2737FAC18}"/>
                  </a:ext>
                </a:extLst>
              </p:cNvPr>
              <p:cNvGrpSpPr/>
              <p:nvPr/>
            </p:nvGrpSpPr>
            <p:grpSpPr>
              <a:xfrm>
                <a:off x="7588667" y="3170873"/>
                <a:ext cx="1328958" cy="1328958"/>
                <a:chOff x="7626110" y="3170873"/>
                <a:chExt cx="1328958" cy="1328958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BCBE219-8448-476E-B6D6-A318FAB1E67D}"/>
                    </a:ext>
                  </a:extLst>
                </p:cNvPr>
                <p:cNvSpPr/>
                <p:nvPr/>
              </p:nvSpPr>
              <p:spPr>
                <a:xfrm>
                  <a:off x="7626110" y="3170873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B1A44C5D-0F33-476C-82EE-5F5516CBD7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9989" y="3444397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1E60141F-12E1-4C85-B70D-9BAFE942C1D2}"/>
                  </a:ext>
                </a:extLst>
              </p:cNvPr>
              <p:cNvGrpSpPr/>
              <p:nvPr/>
            </p:nvGrpSpPr>
            <p:grpSpPr>
              <a:xfrm>
                <a:off x="9795535" y="3170873"/>
                <a:ext cx="1328958" cy="1328958"/>
                <a:chOff x="9689195" y="4021821"/>
                <a:chExt cx="1328958" cy="132895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E5463AE-D157-4948-B022-665F87FC3710}"/>
                    </a:ext>
                  </a:extLst>
                </p:cNvPr>
                <p:cNvSpPr/>
                <p:nvPr/>
              </p:nvSpPr>
              <p:spPr>
                <a:xfrm>
                  <a:off x="9689195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2ACAA759-1787-4105-A076-46D58C27BA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63074" y="4295345"/>
                  <a:ext cx="781200" cy="781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E9F3BF8-8C6B-4DA3-A70F-CBD6BF40ABB6}"/>
                </a:ext>
              </a:extLst>
            </p:cNvPr>
            <p:cNvGrpSpPr/>
            <p:nvPr/>
          </p:nvGrpSpPr>
          <p:grpSpPr>
            <a:xfrm>
              <a:off x="1086985" y="2345622"/>
              <a:ext cx="10651475" cy="707886"/>
              <a:chOff x="1086985" y="2345622"/>
              <a:chExt cx="10651475" cy="707886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BB05EE-4BC6-4F84-AB93-B72A218C192D}"/>
                  </a:ext>
                </a:extLst>
              </p:cNvPr>
              <p:cNvSpPr txBox="1"/>
              <p:nvPr/>
            </p:nvSpPr>
            <p:spPr>
              <a:xfrm>
                <a:off x="1086985" y="2499510"/>
                <a:ext cx="11905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배경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45D33C-29F1-4A60-9C96-01DE0C8D9E10}"/>
                  </a:ext>
                </a:extLst>
              </p:cNvPr>
              <p:cNvSpPr txBox="1"/>
              <p:nvPr/>
            </p:nvSpPr>
            <p:spPr>
              <a:xfrm>
                <a:off x="2942316" y="2499510"/>
                <a:ext cx="1893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활용데이터 정의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1C4564D-49F5-43F8-AE78-B5F30A438697}"/>
                  </a:ext>
                </a:extLst>
              </p:cNvPr>
              <p:cNvSpPr txBox="1"/>
              <p:nvPr/>
            </p:nvSpPr>
            <p:spPr>
              <a:xfrm>
                <a:off x="5149183" y="2345622"/>
                <a:ext cx="189363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처리방안 </a:t>
                </a:r>
                <a:r>
                  <a:rPr lang="en-US" altLang="ko-KR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&amp; </a:t>
                </a: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분석기법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5F0ED4-94E9-4D35-942A-BC9149E95742}"/>
                  </a:ext>
                </a:extLst>
              </p:cNvPr>
              <p:cNvSpPr txBox="1"/>
              <p:nvPr/>
            </p:nvSpPr>
            <p:spPr>
              <a:xfrm>
                <a:off x="7339012" y="2499510"/>
                <a:ext cx="1893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분석결과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14BDDB3-DDBE-4959-81B6-1228E90C6933}"/>
                  </a:ext>
                </a:extLst>
              </p:cNvPr>
              <p:cNvSpPr txBox="1"/>
              <p:nvPr/>
            </p:nvSpPr>
            <p:spPr>
              <a:xfrm>
                <a:off x="9281008" y="2499510"/>
                <a:ext cx="24574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활용방안 및 기대효과</a:t>
                </a:r>
              </a:p>
            </p:txBody>
          </p:sp>
        </p:grp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34997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0879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258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5637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8327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8435217-30DA-48B2-952C-FCBDAFC44963}"/>
              </a:ext>
            </a:extLst>
          </p:cNvPr>
          <p:cNvSpPr/>
          <p:nvPr/>
        </p:nvSpPr>
        <p:spPr>
          <a:xfrm>
            <a:off x="0" y="1095603"/>
            <a:ext cx="12192000" cy="6412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분석결과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A36B7-B4C6-4D84-9091-96BE96286CE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요약문 생성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DF50F5F-7DE9-47E2-81B7-B363B6BC6021}"/>
              </a:ext>
            </a:extLst>
          </p:cNvPr>
          <p:cNvGrpSpPr/>
          <p:nvPr/>
        </p:nvGrpSpPr>
        <p:grpSpPr>
          <a:xfrm>
            <a:off x="2351771" y="2210641"/>
            <a:ext cx="7969719" cy="2065008"/>
            <a:chOff x="364066" y="1696037"/>
            <a:chExt cx="7969719" cy="206500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D378DEA-71D1-4150-ACBB-55AC51257D7F}"/>
                </a:ext>
              </a:extLst>
            </p:cNvPr>
            <p:cNvSpPr/>
            <p:nvPr/>
          </p:nvSpPr>
          <p:spPr>
            <a:xfrm>
              <a:off x="364066" y="1696037"/>
              <a:ext cx="7948773" cy="2065008"/>
            </a:xfrm>
            <a:prstGeom prst="roundRect">
              <a:avLst>
                <a:gd name="adj" fmla="val 7422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9F27F07-EA0E-4B48-9FAD-DAD2A642D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067" y="1809310"/>
              <a:ext cx="7969718" cy="1823032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3EEDE2-4ED3-46FA-A088-FA3C0BBDD789}"/>
              </a:ext>
            </a:extLst>
          </p:cNvPr>
          <p:cNvSpPr/>
          <p:nvPr/>
        </p:nvSpPr>
        <p:spPr>
          <a:xfrm>
            <a:off x="2351771" y="1695115"/>
            <a:ext cx="223475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기사본문 요약 결과</a:t>
            </a:r>
            <a:endParaRPr lang="en-US" altLang="ko-KR" sz="2000" dirty="0">
              <a:solidFill>
                <a:srgbClr val="005792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03B5F8-A581-4675-9980-BD1C32B2E239}"/>
              </a:ext>
            </a:extLst>
          </p:cNvPr>
          <p:cNvGrpSpPr/>
          <p:nvPr/>
        </p:nvGrpSpPr>
        <p:grpSpPr>
          <a:xfrm>
            <a:off x="2275398" y="4932696"/>
            <a:ext cx="7958098" cy="1722186"/>
            <a:chOff x="364066" y="4204481"/>
            <a:chExt cx="7478829" cy="1618469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18D6C11-06D8-48AD-A770-E9793504334F}"/>
                </a:ext>
              </a:extLst>
            </p:cNvPr>
            <p:cNvSpPr/>
            <p:nvPr/>
          </p:nvSpPr>
          <p:spPr>
            <a:xfrm>
              <a:off x="385012" y="4204481"/>
              <a:ext cx="7457883" cy="1618469"/>
            </a:xfrm>
            <a:prstGeom prst="roundRect">
              <a:avLst>
                <a:gd name="adj" fmla="val 7422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1DE4D88-7504-4F14-A0C5-B94697A09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066" y="4328315"/>
              <a:ext cx="7478829" cy="1371707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6C66DF-FC5F-4B3E-A8D7-97296A2E754E}"/>
              </a:ext>
            </a:extLst>
          </p:cNvPr>
          <p:cNvSpPr/>
          <p:nvPr/>
        </p:nvSpPr>
        <p:spPr>
          <a:xfrm>
            <a:off x="2275398" y="4332262"/>
            <a:ext cx="223475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댓글 요약 결과</a:t>
            </a:r>
            <a:endParaRPr lang="en-US" altLang="ko-KR" sz="2000" dirty="0">
              <a:solidFill>
                <a:srgbClr val="005792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C7CC5C-EC42-4F88-808B-E1573454AC9C}"/>
              </a:ext>
            </a:extLst>
          </p:cNvPr>
          <p:cNvSpPr/>
          <p:nvPr/>
        </p:nvSpPr>
        <p:spPr>
          <a:xfrm>
            <a:off x="4698821" y="1111455"/>
            <a:ext cx="27943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200" b="1" dirty="0" err="1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Gensim</a:t>
            </a:r>
            <a:r>
              <a:rPr lang="en-US" altLang="ko-KR" sz="2200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 Summarize</a:t>
            </a:r>
          </a:p>
          <a:p>
            <a:pPr algn="ctr"/>
            <a:r>
              <a:rPr lang="en-US" altLang="ko-KR" sz="1400" dirty="0">
                <a:solidFill>
                  <a:srgbClr val="7F7E7E"/>
                </a:solidFill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  <a:sym typeface="Wingdings" panose="05000000000000000000" pitchFamily="2" charset="2"/>
              </a:rPr>
              <a:t>(extractive summarization)</a:t>
            </a:r>
            <a:endParaRPr lang="en-US" altLang="ko-KR" sz="2400" dirty="0">
              <a:solidFill>
                <a:srgbClr val="7F7E7E"/>
              </a:solidFill>
              <a:latin typeface="KoPubWorld돋움체_Pro Light" panose="020B0600000101010101" charset="-127"/>
              <a:ea typeface="KoPubWorld돋움체_Pro Light" panose="020B0600000101010101" charset="-127"/>
              <a:cs typeface="KoPubWorld돋움체_Pro Light" panose="020B0600000101010101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76597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428FF565-160F-46C4-8718-2B758737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21</a:t>
            </a:fld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18DD812-6B43-4B33-B5C9-973DFBA2D206}"/>
              </a:ext>
            </a:extLst>
          </p:cNvPr>
          <p:cNvGrpSpPr/>
          <p:nvPr/>
        </p:nvGrpSpPr>
        <p:grpSpPr>
          <a:xfrm>
            <a:off x="9845255" y="4641893"/>
            <a:ext cx="1328958" cy="844509"/>
            <a:chOff x="1409702" y="4588038"/>
            <a:chExt cx="1958058" cy="484950"/>
          </a:xfrm>
          <a:solidFill>
            <a:srgbClr val="F7F7F7"/>
          </a:solidFill>
        </p:grpSpPr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FF8C00AE-CFBD-4640-84CC-032743D7AA66}"/>
                </a:ext>
              </a:extLst>
            </p:cNvPr>
            <p:cNvSpPr/>
            <p:nvPr/>
          </p:nvSpPr>
          <p:spPr>
            <a:xfrm>
              <a:off x="1638300" y="4588038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1872078-D350-4694-AF10-F38B93291E4C}"/>
                </a:ext>
              </a:extLst>
            </p:cNvPr>
            <p:cNvSpPr/>
            <p:nvPr/>
          </p:nvSpPr>
          <p:spPr>
            <a:xfrm>
              <a:off x="1409702" y="4682714"/>
              <a:ext cx="1958058" cy="3902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기대효과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011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</a:t>
            </a:r>
            <a:r>
              <a:rPr lang="en-US" altLang="ko-KR" dirty="0"/>
              <a:t>&amp;</a:t>
            </a:r>
            <a:r>
              <a:rPr lang="ko-KR" altLang="en-US" dirty="0"/>
              <a:t>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EBBF7D-7775-42C1-B10E-25A0730C8E09}"/>
              </a:ext>
            </a:extLst>
          </p:cNvPr>
          <p:cNvSpPr/>
          <p:nvPr/>
        </p:nvSpPr>
        <p:spPr>
          <a:xfrm>
            <a:off x="580274" y="1120676"/>
            <a:ext cx="6028870" cy="324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웹 </a:t>
            </a:r>
            <a:r>
              <a:rPr lang="en-US" altLang="ko-KR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/ </a:t>
            </a:r>
            <a:r>
              <a:rPr lang="ko-KR" altLang="en-US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어플리케이션 구현</a:t>
            </a:r>
            <a:endParaRPr lang="en-US" altLang="ko-KR" sz="3200" dirty="0">
              <a:solidFill>
                <a:srgbClr val="448EF6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5792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내용요약</a:t>
            </a:r>
            <a:endParaRPr lang="en-US" altLang="ko-KR" sz="1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네이버와 다음 뉴스의 요약 결과를 학습한 모델에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YouTube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스크립트를 적용해 생성한 키워드 제공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YouTube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스크립트에서 생성한 요약문 제공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영상을 클릭하면 원본 영상이 있는 유튜브 페이지로 이동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88150A-53FB-47CA-8792-E38FFEA2D8D7}"/>
              </a:ext>
            </a:extLst>
          </p:cNvPr>
          <p:cNvSpPr/>
          <p:nvPr/>
        </p:nvSpPr>
        <p:spPr>
          <a:xfrm>
            <a:off x="580274" y="4581487"/>
            <a:ext cx="6028870" cy="135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댓글요약</a:t>
            </a:r>
            <a:endParaRPr lang="en-US" altLang="ko-KR" sz="1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댓글 내용을 요약한 요약문 제공</a:t>
            </a:r>
            <a:endParaRPr lang="en-US" altLang="ko-KR" sz="1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감성분석으로 생성한 댓글의 긍정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부정 정도 제공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4DB12C-428B-41CC-AE1E-300C661A59E8}"/>
              </a:ext>
            </a:extLst>
          </p:cNvPr>
          <p:cNvSpPr/>
          <p:nvPr/>
        </p:nvSpPr>
        <p:spPr>
          <a:xfrm>
            <a:off x="6419072" y="6113331"/>
            <a:ext cx="222091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모바일 웹 </a:t>
            </a:r>
            <a:r>
              <a:rPr lang="en-US" altLang="ko-KR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/ </a:t>
            </a:r>
            <a:r>
              <a:rPr lang="ko-KR" altLang="en-US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앱 </a:t>
            </a:r>
            <a:r>
              <a:rPr lang="en-US" altLang="ko-KR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ver.</a:t>
            </a:r>
            <a:endParaRPr lang="en-US" altLang="ko-KR" sz="1600" dirty="0">
              <a:solidFill>
                <a:srgbClr val="7F7E7E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3932B55-0C20-41EE-BFA1-B967A42BB5BE}"/>
              </a:ext>
            </a:extLst>
          </p:cNvPr>
          <p:cNvGrpSpPr/>
          <p:nvPr/>
        </p:nvGrpSpPr>
        <p:grpSpPr>
          <a:xfrm>
            <a:off x="6899274" y="0"/>
            <a:ext cx="4587875" cy="7443196"/>
            <a:chOff x="6899274" y="0"/>
            <a:chExt cx="4587875" cy="7443196"/>
          </a:xfrm>
        </p:grpSpPr>
        <p:pic>
          <p:nvPicPr>
            <p:cNvPr id="1026" name="Picture 2" descr="Phone in hand PNG">
              <a:extLst>
                <a:ext uri="{FF2B5EF4-FFF2-40B4-BE49-F238E27FC236}">
                  <a16:creationId xmlns:a16="http://schemas.microsoft.com/office/drawing/2014/main" id="{1809FFF3-C7B4-492C-B917-7B7B934340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9274" y="0"/>
              <a:ext cx="4587875" cy="744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2925E99-AF20-47E9-BCA6-830A2E20C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15" b="27806"/>
            <a:stretch/>
          </p:blipFill>
          <p:spPr>
            <a:xfrm>
              <a:off x="7548576" y="400048"/>
              <a:ext cx="2500752" cy="5324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5304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</a:t>
            </a:r>
            <a:r>
              <a:rPr lang="en-US" altLang="ko-KR" dirty="0"/>
              <a:t>&amp;</a:t>
            </a:r>
            <a:r>
              <a:rPr lang="ko-KR" altLang="en-US" dirty="0"/>
              <a:t>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EBBF7D-7775-42C1-B10E-25A0730C8E09}"/>
              </a:ext>
            </a:extLst>
          </p:cNvPr>
          <p:cNvSpPr/>
          <p:nvPr/>
        </p:nvSpPr>
        <p:spPr>
          <a:xfrm>
            <a:off x="580274" y="1120676"/>
            <a:ext cx="60288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웹 </a:t>
            </a:r>
            <a:r>
              <a:rPr lang="en-US" altLang="ko-KR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/ </a:t>
            </a:r>
            <a:r>
              <a:rPr lang="ko-KR" altLang="en-US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어플리케이션 구현</a:t>
            </a:r>
            <a:endParaRPr lang="en-US" altLang="ko-KR" sz="3200" dirty="0">
              <a:solidFill>
                <a:srgbClr val="448EF6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90D986-0222-4041-8B84-CE6346C83715}"/>
              </a:ext>
            </a:extLst>
          </p:cNvPr>
          <p:cNvSpPr/>
          <p:nvPr/>
        </p:nvSpPr>
        <p:spPr>
          <a:xfrm>
            <a:off x="5084286" y="4401416"/>
            <a:ext cx="2655398" cy="135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언론사별 보기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원하는 언론사별로 모아 볼 수 있는 페이지 제공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5D0281-7D19-4C32-AF5D-4103F886E3ED}"/>
              </a:ext>
            </a:extLst>
          </p:cNvPr>
          <p:cNvSpPr/>
          <p:nvPr/>
        </p:nvSpPr>
        <p:spPr>
          <a:xfrm>
            <a:off x="3594709" y="2244001"/>
            <a:ext cx="3692358" cy="135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일간리포트</a:t>
            </a:r>
            <a:endParaRPr lang="en-US" altLang="ko-KR" sz="1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생성된 키워드의 랭킹 정보 제공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일주일간의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Word Cloud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제공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17CB2F-CE26-4D41-9701-FC79DD8F7362}"/>
              </a:ext>
            </a:extLst>
          </p:cNvPr>
          <p:cNvSpPr/>
          <p:nvPr/>
        </p:nvSpPr>
        <p:spPr>
          <a:xfrm>
            <a:off x="3458438" y="6085625"/>
            <a:ext cx="222091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모바일 웹 </a:t>
            </a:r>
            <a:r>
              <a:rPr lang="en-US" altLang="ko-KR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/ </a:t>
            </a:r>
            <a:r>
              <a:rPr lang="ko-KR" altLang="en-US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앱 </a:t>
            </a:r>
            <a:r>
              <a:rPr lang="en-US" altLang="ko-KR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ver.</a:t>
            </a:r>
            <a:endParaRPr lang="en-US" altLang="ko-KR" sz="1600" dirty="0">
              <a:solidFill>
                <a:srgbClr val="7F7E7E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F20CC10-8654-4490-AA77-E34417574B8A}"/>
              </a:ext>
            </a:extLst>
          </p:cNvPr>
          <p:cNvGrpSpPr/>
          <p:nvPr/>
        </p:nvGrpSpPr>
        <p:grpSpPr>
          <a:xfrm>
            <a:off x="8192300" y="1932828"/>
            <a:ext cx="3294849" cy="4925172"/>
            <a:chOff x="8192300" y="1932828"/>
            <a:chExt cx="3294849" cy="4925172"/>
          </a:xfrm>
        </p:grpSpPr>
        <p:pic>
          <p:nvPicPr>
            <p:cNvPr id="1026" name="Picture 2" descr="Phone in hand PNG">
              <a:extLst>
                <a:ext uri="{FF2B5EF4-FFF2-40B4-BE49-F238E27FC236}">
                  <a16:creationId xmlns:a16="http://schemas.microsoft.com/office/drawing/2014/main" id="{1809FFF3-C7B4-492C-B917-7B7B934340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2300" y="1932828"/>
              <a:ext cx="3294849" cy="4925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59FF912-17CA-4C63-B061-3FC7D5433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4" b="35512"/>
            <a:stretch/>
          </p:blipFill>
          <p:spPr>
            <a:xfrm>
              <a:off x="8644917" y="2200708"/>
              <a:ext cx="1822502" cy="347143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4E3E68-22B9-4EAF-8358-449F9E4A7057}"/>
              </a:ext>
            </a:extLst>
          </p:cNvPr>
          <p:cNvGrpSpPr/>
          <p:nvPr/>
        </p:nvGrpSpPr>
        <p:grpSpPr>
          <a:xfrm>
            <a:off x="163967" y="1938155"/>
            <a:ext cx="3294849" cy="4919845"/>
            <a:chOff x="163967" y="1938155"/>
            <a:chExt cx="3294849" cy="4919845"/>
          </a:xfrm>
        </p:grpSpPr>
        <p:pic>
          <p:nvPicPr>
            <p:cNvPr id="12" name="Picture 2" descr="Phone in hand PNG">
              <a:extLst>
                <a:ext uri="{FF2B5EF4-FFF2-40B4-BE49-F238E27FC236}">
                  <a16:creationId xmlns:a16="http://schemas.microsoft.com/office/drawing/2014/main" id="{CCD60F16-C470-4612-8223-5EC25F46D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3967" y="1938155"/>
              <a:ext cx="3294849" cy="4919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FB47546-DE43-4CAB-8FA2-CE14A77A4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56" b="64539"/>
            <a:stretch/>
          </p:blipFill>
          <p:spPr>
            <a:xfrm>
              <a:off x="1211278" y="2244001"/>
              <a:ext cx="1779466" cy="1459410"/>
            </a:xfrm>
            <a:prstGeom prst="rect">
              <a:avLst/>
            </a:prstGeom>
          </p:spPr>
        </p:pic>
        <p:pic>
          <p:nvPicPr>
            <p:cNvPr id="19" name="그림 1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AFD0FF0-24EE-40F2-AB74-CAB95BD2A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34"/>
            <a:stretch/>
          </p:blipFill>
          <p:spPr>
            <a:xfrm>
              <a:off x="1211172" y="3827649"/>
              <a:ext cx="1779572" cy="1709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4557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</a:t>
            </a:r>
            <a:r>
              <a:rPr lang="en-US" altLang="ko-KR" dirty="0"/>
              <a:t>&amp;</a:t>
            </a:r>
            <a:r>
              <a:rPr lang="ko-KR" altLang="en-US" dirty="0"/>
              <a:t>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EBBF7D-7775-42C1-B10E-25A0730C8E09}"/>
              </a:ext>
            </a:extLst>
          </p:cNvPr>
          <p:cNvSpPr/>
          <p:nvPr/>
        </p:nvSpPr>
        <p:spPr>
          <a:xfrm>
            <a:off x="580274" y="1120676"/>
            <a:ext cx="60288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웹 </a:t>
            </a:r>
            <a:r>
              <a:rPr lang="en-US" altLang="ko-KR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/ </a:t>
            </a:r>
            <a:r>
              <a:rPr lang="ko-KR" altLang="en-US" sz="3200" dirty="0">
                <a:solidFill>
                  <a:srgbClr val="448EF6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어플리케이션 구현</a:t>
            </a:r>
            <a:endParaRPr lang="en-US" altLang="ko-KR" sz="3200" dirty="0">
              <a:solidFill>
                <a:srgbClr val="448EF6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93C4BD-B53D-4012-BD08-F3CDC7F3DE91}"/>
              </a:ext>
            </a:extLst>
          </p:cNvPr>
          <p:cNvSpPr/>
          <p:nvPr/>
        </p:nvSpPr>
        <p:spPr>
          <a:xfrm>
            <a:off x="580274" y="5930769"/>
            <a:ext cx="132351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PC</a:t>
            </a:r>
            <a:r>
              <a:rPr lang="ko-KR" altLang="en-US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 웹 </a:t>
            </a:r>
            <a:r>
              <a:rPr lang="en-US" altLang="ko-KR" dirty="0">
                <a:solidFill>
                  <a:srgbClr val="7F7E7E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ver.</a:t>
            </a:r>
            <a:endParaRPr lang="en-US" altLang="ko-KR" sz="1600" dirty="0">
              <a:solidFill>
                <a:srgbClr val="7F7E7E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8730D8-09D6-497C-9190-64476AD25FB5}"/>
              </a:ext>
            </a:extLst>
          </p:cNvPr>
          <p:cNvGrpSpPr/>
          <p:nvPr/>
        </p:nvGrpSpPr>
        <p:grpSpPr>
          <a:xfrm>
            <a:off x="1524000" y="1890117"/>
            <a:ext cx="9144000" cy="5143500"/>
            <a:chOff x="1524000" y="1890117"/>
            <a:chExt cx="9144000" cy="5143500"/>
          </a:xfrm>
        </p:grpSpPr>
        <p:pic>
          <p:nvPicPr>
            <p:cNvPr id="2050" name="Picture 2" descr="Screen Laptop Png - Free image on Pixabay">
              <a:extLst>
                <a:ext uri="{FF2B5EF4-FFF2-40B4-BE49-F238E27FC236}">
                  <a16:creationId xmlns:a16="http://schemas.microsoft.com/office/drawing/2014/main" id="{A09B961D-BC5E-413B-8514-5130BCD76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890117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D385B6C-E382-4D04-9F86-2506884A4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432" t="7515" r="3761"/>
            <a:stretch/>
          </p:blipFill>
          <p:spPr>
            <a:xfrm>
              <a:off x="2152650" y="2174528"/>
              <a:ext cx="7893050" cy="4141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098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</a:t>
            </a:r>
            <a:r>
              <a:rPr lang="en-US" altLang="ko-KR" dirty="0"/>
              <a:t>&amp;</a:t>
            </a:r>
            <a:r>
              <a:rPr lang="ko-KR" altLang="en-US" dirty="0"/>
              <a:t>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기대효과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AB7907-1A81-4782-B30B-FBBC9D9E07C5}"/>
              </a:ext>
            </a:extLst>
          </p:cNvPr>
          <p:cNvGrpSpPr/>
          <p:nvPr/>
        </p:nvGrpSpPr>
        <p:grpSpPr>
          <a:xfrm>
            <a:off x="479205" y="3013159"/>
            <a:ext cx="11579055" cy="1368931"/>
            <a:chOff x="434245" y="2984353"/>
            <a:chExt cx="12134944" cy="136893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B2C3919-5BDF-4B9B-91F7-08D09F646476}"/>
                </a:ext>
              </a:extLst>
            </p:cNvPr>
            <p:cNvSpPr/>
            <p:nvPr/>
          </p:nvSpPr>
          <p:spPr>
            <a:xfrm>
              <a:off x="434245" y="3953174"/>
              <a:ext cx="11611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언론채널</a:t>
              </a:r>
              <a:endParaRPr lang="ko-KR" altLang="en-US" sz="2000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F42DFAD-5519-4377-8BF6-C23D5B462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39" y="2984353"/>
              <a:ext cx="932400" cy="932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501F42-D561-484D-8E25-73278EB74181}"/>
                </a:ext>
              </a:extLst>
            </p:cNvPr>
            <p:cNvSpPr txBox="1"/>
            <p:nvPr/>
          </p:nvSpPr>
          <p:spPr>
            <a:xfrm>
              <a:off x="1765621" y="3090525"/>
              <a:ext cx="10803568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시청자들의 선택의 폭이 증가하여 경쟁력 확보를 위한 정확한 정보전달로 언론 신뢰도 향상</a:t>
              </a:r>
              <a:endParaRPr lang="en-US" altLang="ko-KR" sz="2000" dirty="0"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기존에 긴 기사 </a:t>
              </a:r>
              <a:r>
                <a:rPr lang="en-US" altLang="ko-KR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/ </a:t>
              </a:r>
              <a:r>
                <a:rPr lang="ko-KR" altLang="en-US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영상은 보지 않던 신규 시청자 유입 창출</a:t>
              </a:r>
              <a:endParaRPr lang="en-US" altLang="ko-KR" sz="2000" dirty="0"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  <a:sym typeface="Wingdings" panose="05000000000000000000" pitchFamily="2" charset="2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F04EC0-A547-462B-B6BA-B6E30CCC94A2}"/>
              </a:ext>
            </a:extLst>
          </p:cNvPr>
          <p:cNvGrpSpPr/>
          <p:nvPr/>
        </p:nvGrpSpPr>
        <p:grpSpPr>
          <a:xfrm>
            <a:off x="582202" y="1385659"/>
            <a:ext cx="6769603" cy="1397586"/>
            <a:chOff x="6951480" y="1986877"/>
            <a:chExt cx="6769603" cy="13975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CA6DDD-4E25-48D2-B8DD-E95EC7182226}"/>
                </a:ext>
              </a:extLst>
            </p:cNvPr>
            <p:cNvSpPr txBox="1"/>
            <p:nvPr/>
          </p:nvSpPr>
          <p:spPr>
            <a:xfrm>
              <a:off x="8118870" y="2024382"/>
              <a:ext cx="5602213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정보의 홍수 속에서 양질의 정보 선택 용이</a:t>
              </a:r>
              <a:endParaRPr lang="en-US" altLang="ko-KR" sz="2000" dirty="0"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시간 단축을 통한 효율적 컨텐츠 소비 가능</a:t>
              </a:r>
              <a:endParaRPr lang="en-US" altLang="ko-KR" sz="2000" dirty="0"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  <a:sym typeface="Wingdings" panose="05000000000000000000" pitchFamily="2" charset="2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681D129-36B7-4EBD-B27F-71095AECD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480" y="1986877"/>
              <a:ext cx="932400" cy="932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B14C0F2-8E44-46B7-B6B9-435F6E1D7531}"/>
                </a:ext>
              </a:extLst>
            </p:cNvPr>
            <p:cNvSpPr/>
            <p:nvPr/>
          </p:nvSpPr>
          <p:spPr>
            <a:xfrm>
              <a:off x="7006717" y="2984353"/>
              <a:ext cx="8771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소비자</a:t>
              </a:r>
              <a:endParaRPr lang="en-US" altLang="ko-KR" sz="20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64BA6DF-5E05-4FD3-9F2F-846D079D29F6}"/>
              </a:ext>
            </a:extLst>
          </p:cNvPr>
          <p:cNvGrpSpPr/>
          <p:nvPr/>
        </p:nvGrpSpPr>
        <p:grpSpPr>
          <a:xfrm>
            <a:off x="392643" y="4616539"/>
            <a:ext cx="9805559" cy="1376205"/>
            <a:chOff x="240532" y="4371711"/>
            <a:chExt cx="9805559" cy="137620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DAB35A6-4177-42B2-BAE5-0406AD229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92" y="4371711"/>
              <a:ext cx="932400" cy="9324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2EEDE2D-CD6B-495C-A37E-051524C7EFA2}"/>
                </a:ext>
              </a:extLst>
            </p:cNvPr>
            <p:cNvSpPr/>
            <p:nvPr/>
          </p:nvSpPr>
          <p:spPr>
            <a:xfrm>
              <a:off x="240532" y="5347806"/>
              <a:ext cx="12811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정부</a:t>
              </a:r>
              <a:r>
                <a:rPr lang="en-US" altLang="ko-KR" sz="20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(</a:t>
              </a:r>
              <a:r>
                <a:rPr lang="ko-KR" altLang="en-US" sz="20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사회</a:t>
              </a:r>
              <a:r>
                <a:rPr lang="en-US" altLang="ko-KR" sz="20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)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F60533D-1BF5-4C9E-B848-016D9F087929}"/>
                </a:ext>
              </a:extLst>
            </p:cNvPr>
            <p:cNvSpPr/>
            <p:nvPr/>
          </p:nvSpPr>
          <p:spPr>
            <a:xfrm>
              <a:off x="1597481" y="4570670"/>
              <a:ext cx="8448610" cy="977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유튜브 알고리즘으로 인한 확증편향을 방지하여 국민 지식수준 향상</a:t>
              </a:r>
              <a:endParaRPr lang="en-US" altLang="ko-KR" sz="2000" dirty="0"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타임푸어</a:t>
              </a:r>
              <a:r>
                <a:rPr lang="en-US" altLang="ko-KR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(Time Poor)</a:t>
              </a:r>
              <a:r>
                <a:rPr lang="ko-KR" altLang="en-US" sz="2000" dirty="0"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  <a:sym typeface="Wingdings" panose="05000000000000000000" pitchFamily="2" charset="2"/>
                </a:rPr>
                <a:t>족의 뉴스 소비를 촉진시킴으로써 정보격차 해소에 일조</a:t>
              </a:r>
              <a:endParaRPr lang="en-US" altLang="ko-KR" sz="2000" dirty="0">
                <a:latin typeface="KoPubWorld돋움체_Pro Light" panose="020B0600000101010101" charset="-127"/>
                <a:ea typeface="KoPubWorld돋움체_Pro Light" panose="020B0600000101010101" charset="-127"/>
                <a:cs typeface="KoPubWorld돋움체_Pro Light" panose="020B0600000101010101" charset="-127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016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A58584E-E2C2-47FE-A4FB-9EC7DEFA37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272CD01-7421-4705-AD9F-6584C357D0CB}"/>
              </a:ext>
            </a:extLst>
          </p:cNvPr>
          <p:cNvGrpSpPr/>
          <p:nvPr/>
        </p:nvGrpSpPr>
        <p:grpSpPr>
          <a:xfrm>
            <a:off x="2931193" y="860329"/>
            <a:ext cx="6728059" cy="5778647"/>
            <a:chOff x="428625" y="398316"/>
            <a:chExt cx="6728059" cy="577864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8711F45-6426-412B-B485-277D80B54198}"/>
                </a:ext>
              </a:extLst>
            </p:cNvPr>
            <p:cNvGrpSpPr/>
            <p:nvPr/>
          </p:nvGrpSpPr>
          <p:grpSpPr>
            <a:xfrm>
              <a:off x="428625" y="398316"/>
              <a:ext cx="6728059" cy="718214"/>
              <a:chOff x="2731971" y="1919108"/>
              <a:chExt cx="6728059" cy="718214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C168B819-7F75-4BC9-8D49-939A99CD78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1971" y="1919108"/>
                <a:ext cx="6728059" cy="7385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509E7277-2A5C-464B-8C6D-B275722C0D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1971" y="2637322"/>
                <a:ext cx="672805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85DF288D-4C8E-43AE-B845-BAF6460B1363}"/>
                </a:ext>
              </a:extLst>
            </p:cNvPr>
            <p:cNvSpPr txBox="1">
              <a:spLocks/>
            </p:cNvSpPr>
            <p:nvPr/>
          </p:nvSpPr>
          <p:spPr>
            <a:xfrm>
              <a:off x="428625" y="1352550"/>
              <a:ext cx="6482314" cy="48244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defRPr>
              </a:lvl1pPr>
              <a:lvl2pPr marL="457200" indent="0" algn="ctr" defTabSz="914400" rtl="0" eaLnBrk="1" latinLnBrk="1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defRPr>
              </a:lvl2pPr>
              <a:lvl3pPr marL="914400" indent="0" algn="ctr" defTabSz="914400" rtl="0" eaLnBrk="1" latinLnBrk="1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defRPr>
              </a:lvl3pPr>
              <a:lvl4pPr marL="1371600" indent="0" algn="ctr" defTabSz="914400" rtl="0" eaLnBrk="1" latinLnBrk="1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defRPr>
              </a:lvl4pPr>
              <a:lvl5pPr marL="1828800" indent="0" algn="ctr" defTabSz="914400" rtl="0" eaLnBrk="1" latinLnBrk="1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bg1"/>
                  </a:solidFill>
                </a:rPr>
                <a:t>dongjun-Lee / text-summarization-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tensorflow</a:t>
              </a:r>
              <a:r>
                <a:rPr lang="en-US" altLang="ko-KR" sz="1600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Github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lvl="1" algn="l"/>
              <a:r>
                <a:rPr lang="en-US" altLang="ko-KR" sz="1400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https://github.com/dongjun-Lee/text-summarization-tensorflow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bg1"/>
                  </a:solidFill>
                </a:rPr>
                <a:t>SKTBrain</a:t>
              </a:r>
              <a:r>
                <a:rPr lang="en-US" altLang="ko-KR" sz="1600" dirty="0">
                  <a:solidFill>
                    <a:schemeClr val="bg1"/>
                  </a:solidFill>
                </a:rPr>
                <a:t> /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KoBERT</a:t>
              </a:r>
              <a:r>
                <a:rPr lang="en-US" altLang="ko-KR" sz="1600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Github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lvl="1" algn="l"/>
              <a:r>
                <a:rPr lang="en-US" altLang="ko-KR" sz="1400" dirty="0">
                  <a:solidFill>
                    <a:schemeClr val="bg1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https://github.com/SKTBrain/KoBERT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bg1"/>
                  </a:solidFill>
                </a:rPr>
                <a:t>RaRe</a:t>
              </a:r>
              <a:r>
                <a:rPr lang="en-US" altLang="ko-KR" sz="1600" dirty="0">
                  <a:solidFill>
                    <a:schemeClr val="bg1"/>
                  </a:solidFill>
                </a:rPr>
                <a:t>-Technologies / genism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Github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lvl="1" algn="l"/>
              <a:r>
                <a:rPr lang="en-US" altLang="ko-KR" sz="1400" dirty="0">
                  <a:solidFill>
                    <a:schemeClr val="bg1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https://github.com/RaRe-Technologies/gensim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bg1"/>
                  </a:solidFill>
                </a:rPr>
                <a:t>한국언론진흥재단 신문과방송 </a:t>
              </a:r>
              <a:r>
                <a:rPr lang="en-US" altLang="ko-KR" sz="1600" dirty="0">
                  <a:solidFill>
                    <a:schemeClr val="bg1"/>
                  </a:solidFill>
                </a:rPr>
                <a:t>2019</a:t>
              </a:r>
              <a:r>
                <a:rPr lang="ko-KR" altLang="en-US" sz="1600" dirty="0">
                  <a:solidFill>
                    <a:schemeClr val="bg1"/>
                  </a:solidFill>
                </a:rPr>
                <a:t>년 </a:t>
              </a:r>
              <a:r>
                <a:rPr lang="en-US" altLang="ko-KR" sz="1600" dirty="0">
                  <a:solidFill>
                    <a:schemeClr val="bg1"/>
                  </a:solidFill>
                </a:rPr>
                <a:t>4</a:t>
              </a:r>
              <a:r>
                <a:rPr lang="ko-KR" altLang="en-US" sz="1600" dirty="0">
                  <a:solidFill>
                    <a:schemeClr val="bg1"/>
                  </a:solidFill>
                </a:rPr>
                <a:t>월호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bg1"/>
                  </a:solidFill>
                </a:rPr>
                <a:t>WISEAPP </a:t>
              </a:r>
              <a:r>
                <a:rPr lang="ko-KR" altLang="en-US" sz="1600" dirty="0">
                  <a:solidFill>
                    <a:schemeClr val="bg1"/>
                  </a:solidFill>
                </a:rPr>
                <a:t>안드로이드 앱 사용시간 통계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bg1"/>
                  </a:solidFill>
                </a:rPr>
                <a:t>영국 로이터저널리즘연구소 </a:t>
              </a:r>
              <a:r>
                <a:rPr lang="en-US" altLang="ko-KR" sz="1600" dirty="0">
                  <a:solidFill>
                    <a:schemeClr val="bg1"/>
                  </a:solidFill>
                </a:rPr>
                <a:t>‘</a:t>
              </a:r>
              <a:r>
                <a:rPr lang="ko-KR" altLang="en-US" sz="1600" dirty="0">
                  <a:solidFill>
                    <a:schemeClr val="bg1"/>
                  </a:solidFill>
                </a:rPr>
                <a:t>디지털 뉴스 리포트 </a:t>
              </a:r>
              <a:r>
                <a:rPr lang="en-US" altLang="ko-KR" sz="1600" dirty="0">
                  <a:solidFill>
                    <a:schemeClr val="bg1"/>
                  </a:solidFill>
                </a:rPr>
                <a:t>2020’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21E1584-362F-43E5-99B6-6EC488CF3692}"/>
                </a:ext>
              </a:extLst>
            </p:cNvPr>
            <p:cNvSpPr/>
            <p:nvPr/>
          </p:nvSpPr>
          <p:spPr>
            <a:xfrm>
              <a:off x="2919113" y="398316"/>
              <a:ext cx="1747081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References</a:t>
              </a:r>
              <a:endParaRPr lang="ko-KR" altLang="en-US" sz="2400" b="1" dirty="0">
                <a:solidFill>
                  <a:schemeClr val="bg1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473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F9BBDC96-2F07-4F88-B533-EBA51AA0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4F67A7-1D03-4BD8-A6A9-4DF2D08DBD8E}"/>
              </a:ext>
            </a:extLst>
          </p:cNvPr>
          <p:cNvGrpSpPr/>
          <p:nvPr/>
        </p:nvGrpSpPr>
        <p:grpSpPr>
          <a:xfrm>
            <a:off x="1086985" y="4641032"/>
            <a:ext cx="2733675" cy="1259256"/>
            <a:chOff x="1409700" y="4648200"/>
            <a:chExt cx="3739483" cy="1169503"/>
          </a:xfrm>
          <a:solidFill>
            <a:srgbClr val="F7F7F7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C89E8CD-F1E4-45CE-9A5F-7D6DA8862104}"/>
                </a:ext>
              </a:extLst>
            </p:cNvPr>
            <p:cNvSpPr/>
            <p:nvPr/>
          </p:nvSpPr>
          <p:spPr>
            <a:xfrm>
              <a:off x="1409700" y="4782737"/>
              <a:ext cx="3739483" cy="103496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YouTube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의 성장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서비스의 필요성</a:t>
              </a: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FB7D4D16-6A1B-42E7-8504-774C61C07293}"/>
                </a:ext>
              </a:extLst>
            </p:cNvPr>
            <p:cNvSpPr/>
            <p:nvPr/>
          </p:nvSpPr>
          <p:spPr>
            <a:xfrm>
              <a:off x="1638300" y="4648200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5695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성장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9B7F6F-70F8-4C24-95B1-E06DAABF1EEB}"/>
              </a:ext>
            </a:extLst>
          </p:cNvPr>
          <p:cNvGrpSpPr/>
          <p:nvPr/>
        </p:nvGrpSpPr>
        <p:grpSpPr>
          <a:xfrm>
            <a:off x="527497" y="1614777"/>
            <a:ext cx="4169632" cy="5154323"/>
            <a:chOff x="7409560" y="1614777"/>
            <a:chExt cx="4169632" cy="515432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B7CEE6E-B6BE-4354-8C65-49853666F899}"/>
                </a:ext>
              </a:extLst>
            </p:cNvPr>
            <p:cNvSpPr/>
            <p:nvPr/>
          </p:nvSpPr>
          <p:spPr>
            <a:xfrm>
              <a:off x="7409560" y="1614777"/>
              <a:ext cx="4169632" cy="4789198"/>
            </a:xfrm>
            <a:prstGeom prst="roundRect">
              <a:avLst>
                <a:gd name="adj" fmla="val 7422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D0EF3D7-D7F5-43F9-9F33-F841438E0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68" y="1793622"/>
              <a:ext cx="3793219" cy="447057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6A52BFC-0AAF-4165-B85B-E506F9A1C2F7}"/>
                </a:ext>
              </a:extLst>
            </p:cNvPr>
            <p:cNvSpPr/>
            <p:nvPr/>
          </p:nvSpPr>
          <p:spPr>
            <a:xfrm>
              <a:off x="8180496" y="6444011"/>
              <a:ext cx="3206191" cy="325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출처</a:t>
              </a:r>
              <a:r>
                <a:rPr lang="en-US" altLang="ko-KR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</a:t>
              </a:r>
              <a:r>
                <a:rPr lang="ko-KR" altLang="en-US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한국언론진흥재단 신문과방송 </a:t>
              </a:r>
              <a:r>
                <a:rPr lang="en-US" altLang="ko-KR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2019</a:t>
              </a:r>
              <a:r>
                <a:rPr lang="ko-KR" altLang="en-US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년 </a:t>
              </a:r>
              <a:r>
                <a:rPr lang="en-US" altLang="ko-KR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4</a:t>
              </a:r>
              <a:r>
                <a:rPr lang="ko-KR" altLang="en-US" sz="11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월호</a:t>
              </a:r>
              <a:endParaRPr lang="en-US" altLang="ko-KR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580F5D-04C5-4B75-81EB-632215B9412F}"/>
              </a:ext>
            </a:extLst>
          </p:cNvPr>
          <p:cNvSpPr/>
          <p:nvPr/>
        </p:nvSpPr>
        <p:spPr>
          <a:xfrm>
            <a:off x="287693" y="1099251"/>
            <a:ext cx="977685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SNS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통해 뉴스를 접하는 사람들이 점점 많아지고 있다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E4BE89-4ED0-4538-ABA3-7D8E0AA5F616}"/>
              </a:ext>
            </a:extLst>
          </p:cNvPr>
          <p:cNvSpPr/>
          <p:nvPr/>
        </p:nvSpPr>
        <p:spPr>
          <a:xfrm>
            <a:off x="6286802" y="3201191"/>
            <a:ext cx="5022883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2019</a:t>
            </a: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년 </a:t>
            </a:r>
            <a:r>
              <a:rPr lang="en-US" altLang="ko-KR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2000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월 기준</a:t>
            </a:r>
            <a:endParaRPr lang="en-US" altLang="ko-KR" sz="2000" dirty="0">
              <a:solidFill>
                <a:srgbClr val="005792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endParaRPr lang="ko-KR" altLang="en-US" sz="2000" dirty="0">
              <a:solidFill>
                <a:srgbClr val="005792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주요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22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 언론사 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7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메인 뉴스 계정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SNS </a:t>
            </a:r>
            <a:r>
              <a: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(Facebook, Twitter, Instagram, YouTube) </a:t>
            </a:r>
          </a:p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구독자 수 총합 </a:t>
            </a:r>
            <a:r>
              <a:rPr lang="ko-KR" altLang="en-US" sz="2800" b="1" dirty="0">
                <a:solidFill>
                  <a:srgbClr val="00204A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약 </a:t>
            </a:r>
            <a:r>
              <a:rPr lang="en-US" altLang="ko-KR" sz="2800" b="1" dirty="0">
                <a:solidFill>
                  <a:srgbClr val="00204A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1600</a:t>
            </a:r>
            <a:r>
              <a:rPr lang="ko-KR" altLang="en-US" sz="2800" b="1" dirty="0">
                <a:solidFill>
                  <a:srgbClr val="00204A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만 명</a:t>
            </a:r>
            <a:endParaRPr lang="en-US" altLang="ko-KR" sz="1400" b="1" dirty="0">
              <a:solidFill>
                <a:srgbClr val="00204A"/>
              </a:solidFill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43B84A49-F1AD-41C9-8B9A-A346216854C5}"/>
              </a:ext>
            </a:extLst>
          </p:cNvPr>
          <p:cNvSpPr/>
          <p:nvPr/>
        </p:nvSpPr>
        <p:spPr>
          <a:xfrm rot="5400000">
            <a:off x="3080219" y="3769055"/>
            <a:ext cx="4615628" cy="664766"/>
          </a:xfrm>
          <a:prstGeom prst="triangle">
            <a:avLst/>
          </a:prstGeom>
          <a:solidFill>
            <a:srgbClr val="FDB44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73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AFCBBF5-F31E-4E29-8DF7-88FEF1010176}"/>
              </a:ext>
            </a:extLst>
          </p:cNvPr>
          <p:cNvSpPr/>
          <p:nvPr/>
        </p:nvSpPr>
        <p:spPr>
          <a:xfrm>
            <a:off x="1138194" y="1614777"/>
            <a:ext cx="9572312" cy="4789198"/>
          </a:xfrm>
          <a:prstGeom prst="roundRect">
            <a:avLst>
              <a:gd name="adj" fmla="val 7422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성장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B56C4D-5C19-4CF4-87E4-936FA5E915EC}"/>
              </a:ext>
            </a:extLst>
          </p:cNvPr>
          <p:cNvSpPr/>
          <p:nvPr/>
        </p:nvSpPr>
        <p:spPr>
          <a:xfrm>
            <a:off x="287693" y="1099251"/>
            <a:ext cx="977685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특히 유튜브는 빠르게 성장하고 있는 플랫폼으로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타 플랫폼에 비해 사용 시간도 많다</a:t>
            </a:r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AEDCA1-31CE-448E-8B71-33151BACB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67" y="1830435"/>
            <a:ext cx="4635342" cy="43949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CB3227-3581-466F-8B6A-C118EC503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993" y="1830435"/>
            <a:ext cx="4283397" cy="439499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C4C244E-6432-4012-BBD3-4AD968A98E8D}"/>
              </a:ext>
            </a:extLst>
          </p:cNvPr>
          <p:cNvSpPr/>
          <p:nvPr/>
        </p:nvSpPr>
        <p:spPr>
          <a:xfrm>
            <a:off x="7742791" y="6411167"/>
            <a:ext cx="3012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WISEAPP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안드로이드 앱 사용시간 통계</a:t>
            </a:r>
          </a:p>
        </p:txBody>
      </p:sp>
    </p:spTree>
    <p:extLst>
      <p:ext uri="{BB962C8B-B14F-4D97-AF65-F5344CB8AC3E}">
        <p14:creationId xmlns:p14="http://schemas.microsoft.com/office/powerpoint/2010/main" val="2592489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성장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12D516-032B-4BAA-A5BD-40CDAFC35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" t="8333"/>
          <a:stretch/>
        </p:blipFill>
        <p:spPr>
          <a:xfrm>
            <a:off x="1714890" y="1288397"/>
            <a:ext cx="8353035" cy="5056524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24687B5-7771-477D-BEF5-F7114F62B0E2}"/>
              </a:ext>
            </a:extLst>
          </p:cNvPr>
          <p:cNvSpPr/>
          <p:nvPr/>
        </p:nvSpPr>
        <p:spPr>
          <a:xfrm>
            <a:off x="2" y="0"/>
            <a:ext cx="12191999" cy="6857999"/>
          </a:xfrm>
          <a:custGeom>
            <a:avLst/>
            <a:gdLst>
              <a:gd name="connsiteX0" fmla="*/ 3445844 w 12191999"/>
              <a:gd name="connsiteY0" fmla="*/ 4042611 h 6858000"/>
              <a:gd name="connsiteX1" fmla="*/ 3445844 w 12191999"/>
              <a:gd name="connsiteY1" fmla="*/ 6403975 h 6858000"/>
              <a:gd name="connsiteX2" fmla="*/ 10067924 w 12191999"/>
              <a:gd name="connsiteY2" fmla="*/ 6403975 h 6858000"/>
              <a:gd name="connsiteX3" fmla="*/ 10067924 w 12191999"/>
              <a:gd name="connsiteY3" fmla="*/ 4042611 h 6858000"/>
              <a:gd name="connsiteX4" fmla="*/ 1714889 w 12191999"/>
              <a:gd name="connsiteY4" fmla="*/ 1560595 h 6858000"/>
              <a:gd name="connsiteX5" fmla="*/ 1714889 w 12191999"/>
              <a:gd name="connsiteY5" fmla="*/ 1886552 h 6858000"/>
              <a:gd name="connsiteX6" fmla="*/ 3359217 w 12191999"/>
              <a:gd name="connsiteY6" fmla="*/ 1886552 h 6858000"/>
              <a:gd name="connsiteX7" fmla="*/ 3359217 w 12191999"/>
              <a:gd name="connsiteY7" fmla="*/ 1560595 h 6858000"/>
              <a:gd name="connsiteX8" fmla="*/ 3445845 w 12191999"/>
              <a:gd name="connsiteY8" fmla="*/ 1205588 h 6858000"/>
              <a:gd name="connsiteX9" fmla="*/ 3445845 w 12191999"/>
              <a:gd name="connsiteY9" fmla="*/ 2954956 h 6858000"/>
              <a:gd name="connsiteX10" fmla="*/ 10067924 w 12191999"/>
              <a:gd name="connsiteY10" fmla="*/ 2954956 h 6858000"/>
              <a:gd name="connsiteX11" fmla="*/ 10067924 w 12191999"/>
              <a:gd name="connsiteY11" fmla="*/ 1205588 h 6858000"/>
              <a:gd name="connsiteX12" fmla="*/ 0 w 12191999"/>
              <a:gd name="connsiteY12" fmla="*/ 0 h 6858000"/>
              <a:gd name="connsiteX13" fmla="*/ 12191999 w 12191999"/>
              <a:gd name="connsiteY13" fmla="*/ 0 h 6858000"/>
              <a:gd name="connsiteX14" fmla="*/ 12191999 w 12191999"/>
              <a:gd name="connsiteY14" fmla="*/ 6858000 h 6858000"/>
              <a:gd name="connsiteX15" fmla="*/ 0 w 12191999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9" h="6858000">
                <a:moveTo>
                  <a:pt x="3445844" y="4042611"/>
                </a:moveTo>
                <a:lnTo>
                  <a:pt x="3445844" y="6403975"/>
                </a:lnTo>
                <a:lnTo>
                  <a:pt x="10067924" y="6403975"/>
                </a:lnTo>
                <a:lnTo>
                  <a:pt x="10067924" y="4042611"/>
                </a:lnTo>
                <a:close/>
                <a:moveTo>
                  <a:pt x="1714889" y="1560595"/>
                </a:moveTo>
                <a:lnTo>
                  <a:pt x="1714889" y="1886552"/>
                </a:lnTo>
                <a:lnTo>
                  <a:pt x="3359217" y="1886552"/>
                </a:lnTo>
                <a:lnTo>
                  <a:pt x="3359217" y="1560595"/>
                </a:lnTo>
                <a:close/>
                <a:moveTo>
                  <a:pt x="3445845" y="1205588"/>
                </a:moveTo>
                <a:lnTo>
                  <a:pt x="3445845" y="2954956"/>
                </a:lnTo>
                <a:lnTo>
                  <a:pt x="10067924" y="2954956"/>
                </a:lnTo>
                <a:lnTo>
                  <a:pt x="10067924" y="1205588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117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8A34C4-CE9D-4226-809E-446FDB2C04AF}"/>
              </a:ext>
            </a:extLst>
          </p:cNvPr>
          <p:cNvGrpSpPr/>
          <p:nvPr/>
        </p:nvGrpSpPr>
        <p:grpSpPr>
          <a:xfrm>
            <a:off x="637227" y="2753756"/>
            <a:ext cx="2650841" cy="3673974"/>
            <a:chOff x="637227" y="2753756"/>
            <a:chExt cx="2650841" cy="3673974"/>
          </a:xfrm>
        </p:grpSpPr>
        <p:sp>
          <p:nvSpPr>
            <p:cNvPr id="8" name="자유형 101">
              <a:extLst>
                <a:ext uri="{FF2B5EF4-FFF2-40B4-BE49-F238E27FC236}">
                  <a16:creationId xmlns:a16="http://schemas.microsoft.com/office/drawing/2014/main" id="{6CDD6C2F-1E04-4C47-BAA6-8D9F7D06C250}"/>
                </a:ext>
              </a:extLst>
            </p:cNvPr>
            <p:cNvSpPr/>
            <p:nvPr/>
          </p:nvSpPr>
          <p:spPr>
            <a:xfrm>
              <a:off x="637227" y="2753756"/>
              <a:ext cx="2650841" cy="3673974"/>
            </a:xfrm>
            <a:custGeom>
              <a:avLst/>
              <a:gdLst>
                <a:gd name="connsiteX0" fmla="*/ 0 w 2812649"/>
                <a:gd name="connsiteY0" fmla="*/ 0 h 4004056"/>
                <a:gd name="connsiteX1" fmla="*/ 2812649 w 2812649"/>
                <a:gd name="connsiteY1" fmla="*/ 0 h 4004056"/>
                <a:gd name="connsiteX2" fmla="*/ 2812649 w 2812649"/>
                <a:gd name="connsiteY2" fmla="*/ 3494648 h 4004056"/>
                <a:gd name="connsiteX3" fmla="*/ 2794539 w 2812649"/>
                <a:gd name="connsiteY3" fmla="*/ 3476538 h 4004056"/>
                <a:gd name="connsiteX4" fmla="*/ 2280284 w 2812649"/>
                <a:gd name="connsiteY4" fmla="*/ 3990792 h 4004056"/>
                <a:gd name="connsiteX5" fmla="*/ 2293548 w 2812649"/>
                <a:gd name="connsiteY5" fmla="*/ 4004056 h 4004056"/>
                <a:gd name="connsiteX6" fmla="*/ 0 w 2812649"/>
                <a:gd name="connsiteY6" fmla="*/ 4004056 h 400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2649" h="4004056">
                  <a:moveTo>
                    <a:pt x="0" y="0"/>
                  </a:moveTo>
                  <a:lnTo>
                    <a:pt x="2812649" y="0"/>
                  </a:lnTo>
                  <a:lnTo>
                    <a:pt x="2812649" y="3494648"/>
                  </a:lnTo>
                  <a:lnTo>
                    <a:pt x="2794539" y="3476538"/>
                  </a:lnTo>
                  <a:lnTo>
                    <a:pt x="2280284" y="3990792"/>
                  </a:lnTo>
                  <a:lnTo>
                    <a:pt x="2293548" y="4004056"/>
                  </a:lnTo>
                  <a:lnTo>
                    <a:pt x="0" y="400405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From </a:t>
              </a:r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영국 로이터저널리즘연구소 </a:t>
              </a:r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‘</a:t>
              </a:r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디지털 뉴스 리포트 </a:t>
              </a:r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2020’</a:t>
              </a: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국내 응답자 중 </a:t>
              </a:r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SNS</a:t>
              </a:r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로 뉴스 접하는 비율</a:t>
              </a:r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4000" b="1" dirty="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44%</a:t>
              </a:r>
            </a:p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</a:rPr>
                <a:t>(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</a:rPr>
                <a:t>복수응답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KoPubWorld돋움체_Pro Light" panose="020B0600000101010101" charset="-127"/>
                  <a:ea typeface="KoPubWorld돋움체_Pro Light" panose="020B0600000101010101" charset="-127"/>
                  <a:cs typeface="KoPubWorld돋움체_Pro Light" panose="020B0600000101010101" charset="-127"/>
                </a:rPr>
                <a:t>)</a:t>
              </a: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SNS</a:t>
              </a:r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를 통한 뉴스 이용 매체 중 </a:t>
              </a:r>
              <a:r>
                <a:rPr lang="en-US" altLang="ko-KR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YouTube </a:t>
              </a:r>
              <a:r>
                <a:rPr lang="ko-KR" altLang="en-US" sz="14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사용</a:t>
              </a:r>
              <a:endParaRPr lang="en-US" altLang="ko-KR" sz="14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4000" b="1" dirty="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45%</a:t>
              </a:r>
              <a:endParaRPr lang="ko-KR" altLang="en-US" sz="4000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9" name="이등변 삼각형 6">
              <a:extLst>
                <a:ext uri="{FF2B5EF4-FFF2-40B4-BE49-F238E27FC236}">
                  <a16:creationId xmlns:a16="http://schemas.microsoft.com/office/drawing/2014/main" id="{23DB194D-5DAB-46F3-8E4B-30C98B991E1E}"/>
                </a:ext>
              </a:extLst>
            </p:cNvPr>
            <p:cNvSpPr/>
            <p:nvPr/>
          </p:nvSpPr>
          <p:spPr>
            <a:xfrm rot="18900000">
              <a:off x="2553080" y="5874737"/>
              <a:ext cx="694201" cy="374177"/>
            </a:xfrm>
            <a:custGeom>
              <a:avLst/>
              <a:gdLst>
                <a:gd name="connsiteX0" fmla="*/ 0 w 1512434"/>
                <a:gd name="connsiteY0" fmla="*/ 245164 h 245164"/>
                <a:gd name="connsiteX1" fmla="*/ 751967 w 1512434"/>
                <a:gd name="connsiteY1" fmla="*/ 0 h 245164"/>
                <a:gd name="connsiteX2" fmla="*/ 1512434 w 1512434"/>
                <a:gd name="connsiteY2" fmla="*/ 245164 h 245164"/>
                <a:gd name="connsiteX3" fmla="*/ 0 w 1512434"/>
                <a:gd name="connsiteY3" fmla="*/ 245164 h 245164"/>
                <a:gd name="connsiteX0" fmla="*/ 0 w 1512434"/>
                <a:gd name="connsiteY0" fmla="*/ 372149 h 372149"/>
                <a:gd name="connsiteX1" fmla="*/ 741627 w 1512434"/>
                <a:gd name="connsiteY1" fmla="*/ 0 h 372149"/>
                <a:gd name="connsiteX2" fmla="*/ 1512434 w 1512434"/>
                <a:gd name="connsiteY2" fmla="*/ 372149 h 372149"/>
                <a:gd name="connsiteX3" fmla="*/ 0 w 1512434"/>
                <a:gd name="connsiteY3" fmla="*/ 372149 h 372149"/>
                <a:gd name="connsiteX0" fmla="*/ 0 w 1512434"/>
                <a:gd name="connsiteY0" fmla="*/ 372149 h 372149"/>
                <a:gd name="connsiteX1" fmla="*/ 741627 w 1512434"/>
                <a:gd name="connsiteY1" fmla="*/ 0 h 372149"/>
                <a:gd name="connsiteX2" fmla="*/ 1512434 w 1512434"/>
                <a:gd name="connsiteY2" fmla="*/ 372149 h 372149"/>
                <a:gd name="connsiteX3" fmla="*/ 0 w 1512434"/>
                <a:gd name="connsiteY3" fmla="*/ 372149 h 372149"/>
                <a:gd name="connsiteX0" fmla="*/ 0 w 1512434"/>
                <a:gd name="connsiteY0" fmla="*/ 372149 h 372149"/>
                <a:gd name="connsiteX1" fmla="*/ 741627 w 1512434"/>
                <a:gd name="connsiteY1" fmla="*/ 0 h 372149"/>
                <a:gd name="connsiteX2" fmla="*/ 1512434 w 1512434"/>
                <a:gd name="connsiteY2" fmla="*/ 372149 h 372149"/>
                <a:gd name="connsiteX3" fmla="*/ 0 w 1512434"/>
                <a:gd name="connsiteY3" fmla="*/ 372149 h 37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434" h="372149">
                  <a:moveTo>
                    <a:pt x="0" y="372149"/>
                  </a:moveTo>
                  <a:cubicBezTo>
                    <a:pt x="247209" y="248099"/>
                    <a:pt x="529139" y="211047"/>
                    <a:pt x="741627" y="0"/>
                  </a:cubicBezTo>
                  <a:cubicBezTo>
                    <a:pt x="1068465" y="233789"/>
                    <a:pt x="1255498" y="248099"/>
                    <a:pt x="1512434" y="372149"/>
                  </a:cubicBezTo>
                  <a:lnTo>
                    <a:pt x="0" y="37214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39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서비스의 필요성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BCC854-7E59-4571-8F0C-32BB04B32CD7}"/>
              </a:ext>
            </a:extLst>
          </p:cNvPr>
          <p:cNvSpPr/>
          <p:nvPr/>
        </p:nvSpPr>
        <p:spPr>
          <a:xfrm>
            <a:off x="498910" y="1337735"/>
            <a:ext cx="11194180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바쁜 현대인들에게 빠르게 뉴스 내용을 습득할 수 있게 하는 </a:t>
            </a:r>
            <a:r>
              <a:rPr lang="en-US" altLang="ko-KR" sz="2000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YouTube</a:t>
            </a:r>
            <a:r>
              <a:rPr lang="en-US" altLang="ko-KR" sz="20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0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뉴스 컨텐츠 요약 서비스 필요</a:t>
            </a:r>
            <a:r>
              <a:rPr lang="en-US" altLang="ko-KR" sz="20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!!</a:t>
            </a:r>
            <a:endParaRPr lang="en-US" altLang="ko-KR" b="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F68B58-1BFE-440A-9C8D-4C13A5297542}"/>
              </a:ext>
            </a:extLst>
          </p:cNvPr>
          <p:cNvGrpSpPr/>
          <p:nvPr/>
        </p:nvGrpSpPr>
        <p:grpSpPr>
          <a:xfrm>
            <a:off x="691414" y="2212511"/>
            <a:ext cx="10809172" cy="4053604"/>
            <a:chOff x="519764" y="2367815"/>
            <a:chExt cx="10809172" cy="405360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999CDB9-FEAA-427F-986E-588234C3BF89}"/>
                </a:ext>
              </a:extLst>
            </p:cNvPr>
            <p:cNvSpPr/>
            <p:nvPr/>
          </p:nvSpPr>
          <p:spPr>
            <a:xfrm>
              <a:off x="519764" y="2367815"/>
              <a:ext cx="10809172" cy="4053604"/>
            </a:xfrm>
            <a:prstGeom prst="roundRect">
              <a:avLst>
                <a:gd name="adj" fmla="val 7422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D8D84821-1B47-4548-B7E3-9EADD60B5323}"/>
                </a:ext>
              </a:extLst>
            </p:cNvPr>
            <p:cNvSpPr/>
            <p:nvPr/>
          </p:nvSpPr>
          <p:spPr>
            <a:xfrm rot="16200000">
              <a:off x="5718916" y="2218839"/>
              <a:ext cx="1400312" cy="4388926"/>
            </a:xfrm>
            <a:prstGeom prst="downArrow">
              <a:avLst>
                <a:gd name="adj1" fmla="val 41532"/>
                <a:gd name="adj2" fmla="val 55573"/>
              </a:avLst>
            </a:prstGeom>
            <a:solidFill>
              <a:srgbClr val="0020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CCB40F8-20BF-47B7-BAFC-3C0BD686974B}"/>
                </a:ext>
              </a:extLst>
            </p:cNvPr>
            <p:cNvGrpSpPr/>
            <p:nvPr/>
          </p:nvGrpSpPr>
          <p:grpSpPr>
            <a:xfrm>
              <a:off x="8906975" y="3350114"/>
              <a:ext cx="2155440" cy="2155440"/>
              <a:chOff x="1205899" y="2609489"/>
              <a:chExt cx="2155440" cy="215544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23180DA-E557-4459-B979-29BEA03F4AE0}"/>
                  </a:ext>
                </a:extLst>
              </p:cNvPr>
              <p:cNvSpPr/>
              <p:nvPr/>
            </p:nvSpPr>
            <p:spPr>
              <a:xfrm>
                <a:off x="1205899" y="2609489"/>
                <a:ext cx="2155440" cy="215544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08423F6-574E-4E80-8B6C-54194AE1655E}"/>
                  </a:ext>
                </a:extLst>
              </p:cNvPr>
              <p:cNvSpPr/>
              <p:nvPr/>
            </p:nvSpPr>
            <p:spPr>
              <a:xfrm>
                <a:off x="1299549" y="3198614"/>
                <a:ext cx="1968140" cy="977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효율적인</a:t>
                </a:r>
                <a:endParaRPr lang="en-US" altLang="ko-KR" sz="20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뉴스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2000" b="1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소비</a:t>
                </a:r>
                <a:endParaRPr lang="en-US" altLang="ko-KR" sz="20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B8CD9-CD21-4164-AB6B-6FEA21D53E33}"/>
                </a:ext>
              </a:extLst>
            </p:cNvPr>
            <p:cNvSpPr/>
            <p:nvPr/>
          </p:nvSpPr>
          <p:spPr>
            <a:xfrm>
              <a:off x="4367457" y="4113218"/>
              <a:ext cx="3657600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요약 서비스</a:t>
              </a:r>
              <a:endParaRPr lang="en-US" altLang="ko-KR" sz="2000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C49760F-6F53-4339-96C8-1BD8AA8B97F2}"/>
                </a:ext>
              </a:extLst>
            </p:cNvPr>
            <p:cNvGrpSpPr/>
            <p:nvPr/>
          </p:nvGrpSpPr>
          <p:grpSpPr>
            <a:xfrm>
              <a:off x="840395" y="2833295"/>
              <a:ext cx="3090774" cy="600025"/>
              <a:chOff x="287693" y="1873668"/>
              <a:chExt cx="3090774" cy="600025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FB49AFE4-D0A7-42F0-9D25-E27A87FBB462}"/>
                  </a:ext>
                </a:extLst>
              </p:cNvPr>
              <p:cNvSpPr/>
              <p:nvPr/>
            </p:nvSpPr>
            <p:spPr>
              <a:xfrm>
                <a:off x="287693" y="1873668"/>
                <a:ext cx="3090774" cy="6000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F5CAE5-7A88-4DCA-8A82-F446AAD43E89}"/>
                  </a:ext>
                </a:extLst>
              </p:cNvPr>
              <p:cNvSpPr txBox="1"/>
              <p:nvPr/>
            </p:nvSpPr>
            <p:spPr>
              <a:xfrm>
                <a:off x="325792" y="1912565"/>
                <a:ext cx="3014576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YouTube </a:t>
                </a: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뉴스 소비 증가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D097269-FB21-4225-B1A4-E0AC32F44F60}"/>
                </a:ext>
              </a:extLst>
            </p:cNvPr>
            <p:cNvGrpSpPr/>
            <p:nvPr/>
          </p:nvGrpSpPr>
          <p:grpSpPr>
            <a:xfrm>
              <a:off x="821345" y="3683048"/>
              <a:ext cx="3090774" cy="600025"/>
              <a:chOff x="287693" y="1873668"/>
              <a:chExt cx="3090774" cy="600025"/>
            </a:xfrm>
          </p:grpSpPr>
          <p:sp>
            <p:nvSpPr>
              <p:cNvPr id="24" name="타원 2">
                <a:extLst>
                  <a:ext uri="{FF2B5EF4-FFF2-40B4-BE49-F238E27FC236}">
                    <a16:creationId xmlns:a16="http://schemas.microsoft.com/office/drawing/2014/main" id="{EE99B3C7-5FFA-4182-916F-38C6907EBEC6}"/>
                  </a:ext>
                </a:extLst>
              </p:cNvPr>
              <p:cNvSpPr/>
              <p:nvPr/>
            </p:nvSpPr>
            <p:spPr>
              <a:xfrm>
                <a:off x="287693" y="1873668"/>
                <a:ext cx="3090774" cy="6000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F172BE-B51A-474B-A0FF-56A54CC7069D}"/>
                  </a:ext>
                </a:extLst>
              </p:cNvPr>
              <p:cNvSpPr txBox="1"/>
              <p:nvPr/>
            </p:nvSpPr>
            <p:spPr>
              <a:xfrm>
                <a:off x="508044" y="1912565"/>
                <a:ext cx="2650071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바쁜 현대인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F9FB355-22E3-4058-927A-FBC4A6EEFFCA}"/>
                </a:ext>
              </a:extLst>
            </p:cNvPr>
            <p:cNvGrpSpPr/>
            <p:nvPr/>
          </p:nvGrpSpPr>
          <p:grpSpPr>
            <a:xfrm>
              <a:off x="802295" y="4532801"/>
              <a:ext cx="3090774" cy="1449778"/>
              <a:chOff x="287693" y="1873668"/>
              <a:chExt cx="3090774" cy="1449778"/>
            </a:xfrm>
          </p:grpSpPr>
          <p:sp>
            <p:nvSpPr>
              <p:cNvPr id="22" name="타원 2">
                <a:extLst>
                  <a:ext uri="{FF2B5EF4-FFF2-40B4-BE49-F238E27FC236}">
                    <a16:creationId xmlns:a16="http://schemas.microsoft.com/office/drawing/2014/main" id="{562F0956-D973-4F92-A8D2-1E4C66748E37}"/>
                  </a:ext>
                </a:extLst>
              </p:cNvPr>
              <p:cNvSpPr/>
              <p:nvPr/>
            </p:nvSpPr>
            <p:spPr>
              <a:xfrm>
                <a:off x="287693" y="2723421"/>
                <a:ext cx="3090774" cy="6000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429C2F5-C4A8-4E53-93DC-6E27A770AF82}"/>
                  </a:ext>
                </a:extLst>
              </p:cNvPr>
              <p:cNvSpPr txBox="1"/>
              <p:nvPr/>
            </p:nvSpPr>
            <p:spPr>
              <a:xfrm>
                <a:off x="469944" y="2762318"/>
                <a:ext cx="2726272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서머리</a:t>
                </a: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산업 부상</a:t>
                </a:r>
              </a:p>
            </p:txBody>
          </p:sp>
          <p:sp>
            <p:nvSpPr>
              <p:cNvPr id="27" name="타원 2">
                <a:extLst>
                  <a:ext uri="{FF2B5EF4-FFF2-40B4-BE49-F238E27FC236}">
                    <a16:creationId xmlns:a16="http://schemas.microsoft.com/office/drawing/2014/main" id="{0C8952C9-3489-478B-AA06-D3B00AB37716}"/>
                  </a:ext>
                </a:extLst>
              </p:cNvPr>
              <p:cNvSpPr/>
              <p:nvPr/>
            </p:nvSpPr>
            <p:spPr>
              <a:xfrm>
                <a:off x="287693" y="1873668"/>
                <a:ext cx="3090774" cy="6000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429A9B-DAC0-4818-BB24-79C5BDF70132}"/>
                  </a:ext>
                </a:extLst>
              </p:cNvPr>
              <p:cNvSpPr txBox="1"/>
              <p:nvPr/>
            </p:nvSpPr>
            <p:spPr>
              <a:xfrm>
                <a:off x="508044" y="1912565"/>
                <a:ext cx="2650071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끊임 없이 생산되는 뉴스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3415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  <a:ln>
              <a:solidFill>
                <a:srgbClr val="F7F7F7"/>
              </a:solidFill>
            </a:ln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02959" y="2351896"/>
              <a:ext cx="19723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</a:t>
              </a:r>
              <a:endParaRPr lang="en-US" altLang="ko-KR" sz="2000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b="1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</a:t>
              </a:r>
              <a:r>
                <a:rPr lang="ko-KR" altLang="en-US" sz="2000" b="1" dirty="0" err="1">
                  <a:solidFill>
                    <a:srgbClr val="00204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_Pro Medium" panose="00000600000000000000" pitchFamily="50" charset="-127"/>
                </a:rPr>
                <a:t>〮</a:t>
              </a:r>
              <a:r>
                <a:rPr lang="ko-KR" altLang="en-US" sz="2000" b="1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개발환경</a:t>
              </a:r>
              <a:endParaRPr lang="ko-KR" altLang="en-US" sz="2000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0E881879-B3DF-497F-8DA3-70BB0264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6E4A08D-859D-445C-9B54-2D74943E131D}"/>
              </a:ext>
            </a:extLst>
          </p:cNvPr>
          <p:cNvGrpSpPr/>
          <p:nvPr/>
        </p:nvGrpSpPr>
        <p:grpSpPr>
          <a:xfrm>
            <a:off x="3225794" y="4648199"/>
            <a:ext cx="2565406" cy="1092202"/>
            <a:chOff x="1409700" y="4603882"/>
            <a:chExt cx="3739483" cy="768417"/>
          </a:xfrm>
          <a:solidFill>
            <a:srgbClr val="F7F7F7"/>
          </a:solidFill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F768EA5F-9114-4168-960F-32755C2D94D7}"/>
                </a:ext>
              </a:extLst>
            </p:cNvPr>
            <p:cNvSpPr/>
            <p:nvPr/>
          </p:nvSpPr>
          <p:spPr>
            <a:xfrm>
              <a:off x="1409700" y="4782737"/>
              <a:ext cx="3739483" cy="58956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개요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 〮 개발환경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2B65ACF6-9D76-441B-8FFC-EFE6FF2D52BE}"/>
                </a:ext>
              </a:extLst>
            </p:cNvPr>
            <p:cNvSpPr/>
            <p:nvPr/>
          </p:nvSpPr>
          <p:spPr>
            <a:xfrm>
              <a:off x="1822751" y="4603882"/>
              <a:ext cx="339947" cy="2786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4095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활용데이터 </a:t>
            </a:r>
            <a:r>
              <a:rPr lang="en-US" altLang="ko-KR" dirty="0"/>
              <a:t>&amp; </a:t>
            </a:r>
            <a:r>
              <a:rPr lang="ko-KR" altLang="en-US" dirty="0"/>
              <a:t>분석 〮 개발환경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 데이터 개요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8DD597E-59D5-4231-8658-797D1FB25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435918"/>
              </p:ext>
            </p:extLst>
          </p:nvPr>
        </p:nvGraphicFramePr>
        <p:xfrm>
          <a:off x="1701802" y="1726237"/>
          <a:ext cx="8905237" cy="44005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9744">
                  <a:extLst>
                    <a:ext uri="{9D8B030D-6E8A-4147-A177-3AD203B41FA5}">
                      <a16:colId xmlns:a16="http://schemas.microsoft.com/office/drawing/2014/main" val="1784162460"/>
                    </a:ext>
                  </a:extLst>
                </a:gridCol>
                <a:gridCol w="2549552">
                  <a:extLst>
                    <a:ext uri="{9D8B030D-6E8A-4147-A177-3AD203B41FA5}">
                      <a16:colId xmlns:a16="http://schemas.microsoft.com/office/drawing/2014/main" val="1735544136"/>
                    </a:ext>
                  </a:extLst>
                </a:gridCol>
                <a:gridCol w="2666391">
                  <a:extLst>
                    <a:ext uri="{9D8B030D-6E8A-4147-A177-3AD203B41FA5}">
                      <a16:colId xmlns:a16="http://schemas.microsoft.com/office/drawing/2014/main" val="267659892"/>
                    </a:ext>
                  </a:extLst>
                </a:gridCol>
                <a:gridCol w="2549550">
                  <a:extLst>
                    <a:ext uri="{9D8B030D-6E8A-4147-A177-3AD203B41FA5}">
                      <a16:colId xmlns:a16="http://schemas.microsoft.com/office/drawing/2014/main" val="18157322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b="1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>
                    <a:solidFill>
                      <a:srgbClr val="00204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err="1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Naver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>
                    <a:solidFill>
                      <a:srgbClr val="00204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err="1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Daum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>
                    <a:solidFill>
                      <a:srgbClr val="00204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YouTube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>
                    <a:solidFill>
                      <a:srgbClr val="0020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60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수집정보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게시일자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제목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기사본문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요약문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게시일자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제목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기사본문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요약문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영상제목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영상 스크립트</a:t>
                      </a:r>
                      <a:endParaRPr lang="en-US" altLang="ko-KR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댓글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136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수집방안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 err="1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Beautifulsoup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pytube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&amp; YouTube API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1148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수집건수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112,466</a:t>
                      </a: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109,419</a:t>
                      </a: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실시간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598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기타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날짜별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KoPubWorld돋움체_Pro Light" panose="020B0600000101010101" charset="-127"/>
                          <a:ea typeface="KoPubWorld돋움체_Pro Light" panose="020B0600000101010101" charset="-127"/>
                          <a:cs typeface="KoPubWorld돋움체_Pro Light" panose="020B0600000101010101" charset="-127"/>
                        </a:rPr>
                        <a:t>카테고리별 상위 랭킹 뉴스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800" kern="1200" dirty="0">
                        <a:solidFill>
                          <a:schemeClr val="dk1"/>
                        </a:solidFill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YTN, SBS, KBS,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MBC, JTBC, MBN,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채널</a:t>
                      </a:r>
                      <a:r>
                        <a:rPr lang="en-US" altLang="ko-KR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A, </a:t>
                      </a:r>
                      <a:r>
                        <a:rPr lang="ko-KR" altLang="en-US" sz="18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연합뉴스</a:t>
                      </a:r>
                      <a:endParaRPr lang="ko-KR" altLang="en-US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6742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A6EF3AE-8020-4981-BB54-D20C73307C2E}"/>
              </a:ext>
            </a:extLst>
          </p:cNvPr>
          <p:cNvSpPr txBox="1"/>
          <p:nvPr/>
        </p:nvSpPr>
        <p:spPr>
          <a:xfrm>
            <a:off x="4338586" y="1285206"/>
            <a:ext cx="208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Train / Validation</a:t>
            </a:r>
            <a:endParaRPr lang="ko-KR" altLang="en-US" dirty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65357-59AF-44A9-A829-845D56719C07}"/>
              </a:ext>
            </a:extLst>
          </p:cNvPr>
          <p:cNvSpPr txBox="1"/>
          <p:nvPr/>
        </p:nvSpPr>
        <p:spPr>
          <a:xfrm>
            <a:off x="8594618" y="1285206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Test</a:t>
            </a:r>
            <a:endParaRPr lang="ko-KR" altLang="en-US" dirty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465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5305</TotalTime>
  <Words>1787</Words>
  <Application>Microsoft Office PowerPoint</Application>
  <PresentationFormat>와이드스크린</PresentationFormat>
  <Paragraphs>390</Paragraphs>
  <Slides>26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KoPubWorld돋움체 Light</vt:lpstr>
      <vt:lpstr>KoPubWorld돋움체_Pro Bold</vt:lpstr>
      <vt:lpstr>맑은 고딕</vt:lpstr>
      <vt:lpstr>Arial</vt:lpstr>
      <vt:lpstr>KoPubWorld돋움체_Pro Light</vt:lpstr>
      <vt:lpstr>KoPubWorld돋움체_Pro Medium</vt:lpstr>
      <vt:lpstr>KoPubWorld돋움체 Medium</vt:lpstr>
      <vt:lpstr>KoPubWorld돋움체 Bold</vt:lpstr>
      <vt:lpstr>Office 테마</vt:lpstr>
      <vt:lpstr>YouTube Summary YouTube 뉴스 컨텐츠 자동요약 서비스</vt:lpstr>
      <vt:lpstr>Contents</vt:lpstr>
      <vt:lpstr>Contents</vt:lpstr>
      <vt:lpstr>배경</vt:lpstr>
      <vt:lpstr>배경</vt:lpstr>
      <vt:lpstr>배경</vt:lpstr>
      <vt:lpstr>배경</vt:lpstr>
      <vt:lpstr>Contents</vt:lpstr>
      <vt:lpstr>활용데이터 &amp; 분석 〮 개발환경</vt:lpstr>
      <vt:lpstr>활용데이터 &amp; 분석 〮 개발환경</vt:lpstr>
      <vt:lpstr>Contents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Contents</vt:lpstr>
      <vt:lpstr>분석결과</vt:lpstr>
      <vt:lpstr>분석결과</vt:lpstr>
      <vt:lpstr>분석결과</vt:lpstr>
      <vt:lpstr>Contents</vt:lpstr>
      <vt:lpstr>활용방안 &amp; 기대효과</vt:lpstr>
      <vt:lpstr>활용방안 &amp; 기대효과</vt:lpstr>
      <vt:lpstr>활용방안 &amp; 기대효과</vt:lpstr>
      <vt:lpstr>활용방안 &amp; 기대효과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ekherb1244@gmail.com</dc:creator>
  <cp:lastModifiedBy>Koh Eunkyung</cp:lastModifiedBy>
  <cp:revision>417</cp:revision>
  <dcterms:created xsi:type="dcterms:W3CDTF">2020-06-11T07:48:01Z</dcterms:created>
  <dcterms:modified xsi:type="dcterms:W3CDTF">2020-08-31T14:55:16Z</dcterms:modified>
</cp:coreProperties>
</file>